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8" r:id="rId5"/>
    <p:sldId id="267" r:id="rId6"/>
    <p:sldId id="271" r:id="rId7"/>
    <p:sldId id="270" r:id="rId8"/>
    <p:sldId id="279" r:id="rId9"/>
    <p:sldId id="280" r:id="rId10"/>
    <p:sldId id="281" r:id="rId11"/>
    <p:sldId id="282" r:id="rId12"/>
    <p:sldId id="283" r:id="rId13"/>
    <p:sldId id="284" r:id="rId14"/>
    <p:sldId id="273" r:id="rId15"/>
    <p:sldId id="274" r:id="rId16"/>
    <p:sldId id="275" r:id="rId17"/>
    <p:sldId id="269" r:id="rId18"/>
    <p:sldId id="277" r:id="rId19"/>
  </p:sldIdLst>
  <p:sldSz cx="12192000" cy="6858000"/>
  <p:notesSz cx="6810375" cy="9942513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989612D-F211-40DF-AD15-4E52497F84BA}" type="datetime1">
              <a:rPr lang="ru-RU" noProof="1" smtClean="0"/>
              <a:t>11.10.2023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FB2356-45F8-4CBB-BBF8-E3F4E0C0F34E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0868277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E88E00D-6AD2-4F58-A327-EC8E6949A088}" type="datetime1">
              <a:rPr lang="ru-RU" noProof="1" smtClean="0"/>
              <a:t>11.10.2023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900A82-9926-4DBA-8BA5-A22EEB8ACF8E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842341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C900A82-9926-4DBA-8BA5-A22EEB8ACF8E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56157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Равнобедренный треугольник 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Равнобедренный треугольник 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Равнобедренный треугольник 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rtlCol="0"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rtlCol="0"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57694A-CB6A-4BB7-9EA2-41A56E0588EE}" type="datetime1">
              <a:rPr lang="ru-RU" noProof="1" dirty="0" smtClean="0"/>
              <a:t>11.10.2023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D71785-A444-48DB-A483-06A8C3F38B6E}" type="datetime1">
              <a:rPr lang="ru-RU" noProof="1" smtClean="0"/>
              <a:t>11.10.2023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070CB8-C3E2-491E-B331-188F8986691E}" type="datetime1">
              <a:rPr lang="ru-RU" noProof="1" smtClean="0"/>
              <a:t>11.10.2023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20" name="Надпись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1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"</a:t>
            </a:r>
          </a:p>
        </p:txBody>
      </p:sp>
      <p:sp>
        <p:nvSpPr>
          <p:cNvPr id="22" name="Надпись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1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"</a:t>
            </a:r>
            <a:endParaRPr lang="ru-RU" noProof="1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rtlCol="0" anchor="b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9605D2-5C38-49CC-A76A-25AA3ED827E7}" type="datetime1">
              <a:rPr lang="ru-RU" noProof="1" smtClean="0"/>
              <a:t>11.10.2023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D578EA-8A2A-49F5-BF01-EC0F118D4D8D}" type="datetime1">
              <a:rPr lang="ru-RU" noProof="1" smtClean="0"/>
              <a:t>11.10.2023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24" name="Надпись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1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"</a:t>
            </a:r>
          </a:p>
        </p:txBody>
      </p:sp>
      <p:sp>
        <p:nvSpPr>
          <p:cNvPr id="25" name="Надпись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1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"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BD6715-A26C-41FE-9C03-788EDB50B17F}" type="datetime1">
              <a:rPr lang="ru-RU" noProof="1" smtClean="0"/>
              <a:t>11.10.2023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6EEF9A-77A3-427A-AE0A-6A8B93DF7E2C}" type="datetime1">
              <a:rPr lang="ru-RU" noProof="1" smtClean="0"/>
              <a:t>11.10.2023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9333C77-0158-454C-844F-B7AB9BD7DAD4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rtlCol="0" anchor="ctr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3623CE-5BC3-4536-B7A8-7F5D7A252FC4}" type="datetime1">
              <a:rPr lang="ru-RU" noProof="1" smtClean="0"/>
              <a:t>11.10.2023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35C719-ECC3-424F-93DD-DDA1B28857E9}" type="datetime1">
              <a:rPr lang="ru-RU" noProof="1" smtClean="0"/>
              <a:t>11.10.2023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636FE2-25FC-40F3-9395-0611F2D7A48E}" type="datetime1">
              <a:rPr lang="ru-RU" noProof="1" smtClean="0"/>
              <a:t>11.10.2023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218EDC-688C-42D9-AB7B-2F32892A89B4}" type="datetime1">
              <a:rPr lang="ru-RU" noProof="1" smtClean="0"/>
              <a:t>11.10.2023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FF9F0C5-380F-41C2-899A-BAC0F0927E16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6811AE-207E-427D-AFED-BE53335BDA74}" type="datetime1">
              <a:rPr lang="ru-RU" noProof="1" smtClean="0"/>
              <a:t>11.10.2023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498085-E371-4135-BE98-F22DB5FD60D7}" type="datetime1">
              <a:rPr lang="ru-RU" noProof="1" smtClean="0"/>
              <a:t>11.10.2023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1EFAB7-A3B4-4FBF-95FE-E28AFF665048}" type="datetime1">
              <a:rPr lang="ru-RU" noProof="1" smtClean="0"/>
              <a:t>11.10.2023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rtlCol="0" anchor="b">
            <a:normAutofit/>
          </a:bodyPr>
          <a:lstStyle>
            <a:lvl1pPr>
              <a:defRPr sz="20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0D087F-21B8-4581-B6D8-201303165DD0}" type="datetime1">
              <a:rPr lang="ru-RU" noProof="1" smtClean="0"/>
              <a:t>11.10.2023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9954A3-9DFD-4C44-94BA-B95130A3BA1C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77334" y="609600"/>
            <a:ext cx="8596668" cy="38457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B76EF7-608B-4858-9A4C-7FDB1D86CCD4}" type="datetime1">
              <a:rPr lang="ru-RU" noProof="1" smtClean="0"/>
              <a:t>11.10.2023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Прямоугольник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Равнобедренный треугольник 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Прямоугольник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Прямоугольник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Прямоугольник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Равнобедренный треугольник 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Равнобедренный треугольник 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BBC65CD-3FD7-42AC-92F3-C1DEED1CDD22}" type="datetime1">
              <a:rPr lang="ru-RU" noProof="1" smtClean="0"/>
              <a:t>11.10.2023</a:t>
            </a:fld>
            <a:endParaRPr lang="ru-RU" noProof="1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9179DE42-5613-4B35-A1E6-6CCBAA13C7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EB898B32-3891-4C3A-8F58-C5969D2E90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4AE4806D-B8F9-4679-A68A-9BD21C01A3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23">
            <a:extLst>
              <a:ext uri="{FF2B5EF4-FFF2-40B4-BE49-F238E27FC236}">
                <a16:creationId xmlns:a16="http://schemas.microsoft.com/office/drawing/2014/main" xmlns="" id="{52FB45E9-914E-4471-AC87-E475CD5176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Прямоугольник 25">
            <a:extLst>
              <a:ext uri="{FF2B5EF4-FFF2-40B4-BE49-F238E27FC236}">
                <a16:creationId xmlns:a16="http://schemas.microsoft.com/office/drawing/2014/main" xmlns="" id="{C310626D-5743-49D4-8F7D-88C4F8F05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Равнобедренный треугольник 40">
            <a:extLst>
              <a:ext uri="{FF2B5EF4-FFF2-40B4-BE49-F238E27FC236}">
                <a16:creationId xmlns:a16="http://schemas.microsoft.com/office/drawing/2014/main" xmlns="" id="{3C195FC1-B568-4C72-9902-34CB35DDD7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Прямоугольник 27">
            <a:extLst>
              <a:ext uri="{FF2B5EF4-FFF2-40B4-BE49-F238E27FC236}">
                <a16:creationId xmlns:a16="http://schemas.microsoft.com/office/drawing/2014/main" xmlns="" id="{EF2BDF77-362C-43F0-8CBB-A969EC2AE0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Равнобедренный треугольник 44">
            <a:extLst>
              <a:ext uri="{FF2B5EF4-FFF2-40B4-BE49-F238E27FC236}">
                <a16:creationId xmlns:a16="http://schemas.microsoft.com/office/drawing/2014/main" xmlns="" id="{4BE96B01-3929-432D-B8C2-ADBCB74C2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Полилиния: фигура 46">
            <a:extLst>
              <a:ext uri="{FF2B5EF4-FFF2-40B4-BE49-F238E27FC236}">
                <a16:creationId xmlns:a16="http://schemas.microsoft.com/office/drawing/2014/main" xmlns="" id="{2A6FCDE6-CDE2-4C51-B18E-A95CFB6797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49" name="Равнобедренный треугольник 48">
            <a:extLst>
              <a:ext uri="{FF2B5EF4-FFF2-40B4-BE49-F238E27FC236}">
                <a16:creationId xmlns:a16="http://schemas.microsoft.com/office/drawing/2014/main" xmlns="" id="{9D2E8756-2465-473A-BA2A-2DB1D6224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2C1D04-249B-46E2-9FAF-8DF29CC44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 rtlCol="0">
            <a:normAutofit/>
          </a:bodyPr>
          <a:lstStyle/>
          <a:p>
            <a:pPr algn="l"/>
            <a:r>
              <a:rPr lang="ru-RU" sz="4800" noProof="1" smtClean="0">
                <a:solidFill>
                  <a:srgbClr val="FFFFFF"/>
                </a:solidFill>
              </a:rPr>
              <a:t>Заседание 1 </a:t>
            </a:r>
            <a:br>
              <a:rPr lang="ru-RU" sz="4800" noProof="1" smtClean="0">
                <a:solidFill>
                  <a:srgbClr val="FFFFFF"/>
                </a:solidFill>
              </a:rPr>
            </a:br>
            <a:r>
              <a:rPr lang="ru-RU" sz="4800" noProof="1" smtClean="0">
                <a:solidFill>
                  <a:srgbClr val="FFFFFF"/>
                </a:solidFill>
              </a:rPr>
              <a:t>2023-2024 </a:t>
            </a:r>
            <a:r>
              <a:rPr lang="ru-RU" sz="4800" noProof="1" smtClean="0">
                <a:solidFill>
                  <a:srgbClr val="FFFFFF"/>
                </a:solidFill>
              </a:rPr>
              <a:t>учебный год</a:t>
            </a:r>
            <a:endParaRPr lang="ru-RU" sz="4800" noProof="1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28B1921-F533-4F9E-8BF6-80EC4D451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 rtlCol="0">
            <a:normAutofit/>
          </a:bodyPr>
          <a:lstStyle/>
          <a:p>
            <a:pPr algn="l" rtl="0"/>
            <a:r>
              <a:rPr lang="ru-RU" noProof="1">
                <a:solidFill>
                  <a:srgbClr val="FFFFFF">
                    <a:alpha val="70000"/>
                  </a:srgbClr>
                </a:solidFill>
              </a:rPr>
              <a:t>Sit Dolor Amet</a:t>
            </a:r>
          </a:p>
        </p:txBody>
      </p:sp>
    </p:spTree>
    <p:extLst>
      <p:ext uri="{BB962C8B-B14F-4D97-AF65-F5344CB8AC3E}">
        <p14:creationId xmlns:p14="http://schemas.microsoft.com/office/powerpoint/2010/main" val="201568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2548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6485" y="1589449"/>
            <a:ext cx="2916150" cy="391846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957892"/>
            <a:ext cx="4324972" cy="4044875"/>
          </a:xfrm>
        </p:spPr>
        <p:txBody>
          <a:bodyPr>
            <a:normAutofit/>
          </a:bodyPr>
          <a:lstStyle/>
          <a:p>
            <a:r>
              <a:rPr lang="ru-RU" sz="1800" dirty="0"/>
              <a:t>Елена Николаевна представила материалы стратегической сессии от 25.03.2023г. Подробно остановилась на презентации Г.М. </a:t>
            </a:r>
            <a:r>
              <a:rPr lang="ru-RU" sz="1800" dirty="0" err="1"/>
              <a:t>Вартапетовой</a:t>
            </a:r>
            <a:r>
              <a:rPr lang="ru-RU" sz="1800" dirty="0"/>
              <a:t> (зав. кафедрой </a:t>
            </a:r>
            <a:r>
              <a:rPr lang="ru-RU" sz="1800" dirty="0" err="1"/>
              <a:t>СиИО</a:t>
            </a:r>
            <a:r>
              <a:rPr lang="ru-RU" sz="1800" dirty="0"/>
              <a:t> ГАУ ДПО НСО </a:t>
            </a:r>
            <a:r>
              <a:rPr lang="ru-RU" sz="1800" dirty="0" err="1"/>
              <a:t>НИПКиПРО</a:t>
            </a:r>
            <a:r>
              <a:rPr lang="ru-RU" sz="1800" dirty="0"/>
              <a:t> канд. </a:t>
            </a:r>
            <a:r>
              <a:rPr lang="ru-RU" sz="1800" dirty="0" err="1"/>
              <a:t>пед</a:t>
            </a:r>
            <a:r>
              <a:rPr lang="ru-RU" sz="1800" dirty="0"/>
              <a:t>. наук, доцент): Государственные стратегические ориентиры развития общего образования в современных условиях. Познакомила с содержанием лекции: О развитии суверенной системы образования, Сергей Сергеевич Кравцов, министр просвещения РФ, доктор </a:t>
            </a:r>
            <a:r>
              <a:rPr lang="ru-RU" sz="1800" dirty="0" err="1"/>
              <a:t>пед</a:t>
            </a:r>
            <a:r>
              <a:rPr lang="ru-RU" sz="1800" dirty="0"/>
              <a:t>. наук.</a:t>
            </a:r>
          </a:p>
        </p:txBody>
      </p:sp>
    </p:spTree>
    <p:extLst>
      <p:ext uri="{BB962C8B-B14F-4D97-AF65-F5344CB8AC3E}">
        <p14:creationId xmlns:p14="http://schemas.microsoft.com/office/powerpoint/2010/main" val="3869450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946673"/>
            <a:ext cx="8596668" cy="24742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Администрация </a:t>
            </a:r>
            <a:r>
              <a:rPr lang="ru-RU" dirty="0" err="1" smtClean="0"/>
              <a:t>р.п</a:t>
            </a:r>
            <a:r>
              <a:rPr lang="ru-RU" dirty="0" smtClean="0"/>
              <a:t>. Кольцово проводит мероприятия, направленные на совершенствование своих педагогов и развития их профессиональных качеств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4206240"/>
            <a:ext cx="8596668" cy="2237590"/>
          </a:xfrm>
        </p:spPr>
        <p:txBody>
          <a:bodyPr/>
          <a:lstStyle/>
          <a:p>
            <a:r>
              <a:rPr lang="ru-RU" dirty="0" smtClean="0"/>
              <a:t>В марте этого года прошел ежегодный муниципальный конкурс «Учитель года». Абсолютным победителем стала М.А. </a:t>
            </a:r>
            <a:r>
              <a:rPr lang="ru-RU" dirty="0" err="1" smtClean="0"/>
              <a:t>Городничева</a:t>
            </a:r>
            <a:r>
              <a:rPr lang="ru-RU" dirty="0" smtClean="0"/>
              <a:t>, учитель-логопед МБОУ «Биотехнологического лицея №21».</a:t>
            </a:r>
          </a:p>
        </p:txBody>
      </p:sp>
    </p:spTree>
    <p:extLst>
      <p:ext uri="{BB962C8B-B14F-4D97-AF65-F5344CB8AC3E}">
        <p14:creationId xmlns:p14="http://schemas.microsoft.com/office/powerpoint/2010/main" val="65690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599"/>
            <a:ext cx="8596668" cy="572665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   В </a:t>
            </a:r>
            <a:r>
              <a:rPr lang="ru-RU" dirty="0">
                <a:solidFill>
                  <a:schemeClr val="accent2"/>
                </a:solidFill>
              </a:rPr>
              <a:t>этом году заседания ММО позволили педагогам систематизировать знания о понятии функциональная грамотность, </a:t>
            </a:r>
            <a:r>
              <a:rPr lang="ru-RU" dirty="0" smtClean="0">
                <a:solidFill>
                  <a:schemeClr val="accent2"/>
                </a:solidFill>
              </a:rPr>
              <a:t>познакомится </a:t>
            </a:r>
            <a:r>
              <a:rPr lang="ru-RU" dirty="0">
                <a:solidFill>
                  <a:schemeClr val="accent2"/>
                </a:solidFill>
              </a:rPr>
              <a:t>с некоторыми методами и приемами коррекционно-развивающей работы с детьми, имеющими нарушения </a:t>
            </a:r>
            <a:r>
              <a:rPr lang="ru-RU" dirty="0" smtClean="0">
                <a:solidFill>
                  <a:schemeClr val="accent2"/>
                </a:solidFill>
              </a:rPr>
              <a:t>в развитии. Подробно остановились на нозологии ЗПР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6465346"/>
            <a:ext cx="8596668" cy="215153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31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93289"/>
          </a:xfrm>
        </p:spPr>
        <p:txBody>
          <a:bodyPr/>
          <a:lstStyle/>
          <a:p>
            <a:r>
              <a:rPr lang="ru-RU" dirty="0" smtClean="0"/>
              <a:t>Трудности: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602889"/>
            <a:ext cx="8596668" cy="5045337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1. Реализация </a:t>
            </a:r>
            <a:r>
              <a:rPr lang="ru-RU" sz="2400" dirty="0"/>
              <a:t>современных, в том числе интерактивных, форм и методов воспитательной работы </a:t>
            </a:r>
            <a:r>
              <a:rPr lang="ru-RU" sz="2400" dirty="0" smtClean="0"/>
              <a:t>с детьми, имеющими отклонения в развитии;</a:t>
            </a:r>
            <a:endParaRPr lang="ru-RU" sz="2400" dirty="0"/>
          </a:p>
          <a:p>
            <a:pPr lvl="0"/>
            <a:r>
              <a:rPr lang="ru-RU" sz="2400" dirty="0" smtClean="0"/>
              <a:t>2.  Планирование </a:t>
            </a:r>
            <a:r>
              <a:rPr lang="ru-RU" sz="2400" dirty="0"/>
              <a:t>и проведение коррекционно-развивающих (</a:t>
            </a:r>
            <a:r>
              <a:rPr lang="ru-RU" sz="2400" dirty="0" err="1"/>
              <a:t>психокоррекционных</a:t>
            </a:r>
            <a:r>
              <a:rPr lang="ru-RU" sz="2400" dirty="0"/>
              <a:t>) занятий с </a:t>
            </a:r>
            <a:r>
              <a:rPr lang="ru-RU" sz="2400" dirty="0" smtClean="0"/>
              <a:t>детьми с РАС;</a:t>
            </a:r>
            <a:endParaRPr lang="ru-RU" sz="2400" dirty="0"/>
          </a:p>
          <a:p>
            <a:r>
              <a:rPr lang="ru-RU" sz="2400" dirty="0" smtClean="0"/>
              <a:t>4. Не </a:t>
            </a:r>
            <a:r>
              <a:rPr lang="ru-RU" sz="2400" dirty="0"/>
              <a:t>достаточно информации как разработать алгоритм по освоению ФГ для детей с ОВЗ в особенности для детей с </a:t>
            </a:r>
            <a:r>
              <a:rPr lang="ru-RU" sz="2400" dirty="0" smtClean="0"/>
              <a:t>ЗПР, РАС </a:t>
            </a:r>
            <a:r>
              <a:rPr lang="ru-RU" sz="2400" dirty="0"/>
              <a:t>и у детей с интеллектуальными нарушениями</a:t>
            </a:r>
          </a:p>
        </p:txBody>
      </p:sp>
    </p:spTree>
    <p:extLst>
      <p:ext uri="{BB962C8B-B14F-4D97-AF65-F5344CB8AC3E}">
        <p14:creationId xmlns:p14="http://schemas.microsoft.com/office/powerpoint/2010/main" val="75606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1981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: Применение </a:t>
            </a:r>
            <a:r>
              <a:rPr lang="ru-RU" dirty="0" err="1" smtClean="0"/>
              <a:t>нестандарных</a:t>
            </a:r>
            <a:r>
              <a:rPr lang="ru-RU" dirty="0" smtClean="0"/>
              <a:t> педагогических технологий в коррекционно-развивающей деятельности с детьми с ОВЗ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979868"/>
            <a:ext cx="8596668" cy="30614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Цель: повышение эффективности коррекционно-развивающей деятельности при условии повышения компетентности педагога, путем практического применения нестандартных педагогических технологий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3256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- создать условия для предоставлени</a:t>
            </a:r>
            <a:r>
              <a:rPr lang="ru-RU" sz="2000" dirty="0"/>
              <a:t>е</a:t>
            </a:r>
            <a:r>
              <a:rPr lang="ru-RU" sz="2000" dirty="0" smtClean="0"/>
              <a:t> опыта практического применения педагогических технологий в коррекционно-развивающей деятельности(выступления, публикации, мастер-классы, видеоролик фрагмента занятия, стендовые доклады….);</a:t>
            </a:r>
          </a:p>
          <a:p>
            <a:r>
              <a:rPr lang="ru-RU" sz="2000" dirty="0" smtClean="0"/>
              <a:t>- повышать уровень профессиональной компетентности и готовность к активному участию в деятельности ММО;</a:t>
            </a:r>
          </a:p>
          <a:p>
            <a:r>
              <a:rPr lang="ru-RU" sz="2000" dirty="0" smtClean="0"/>
              <a:t>- создать условия для взаимодействия специалистов сопровождения по вопросам, возникающим в педагогической практике.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185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639209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В </a:t>
            </a:r>
            <a:r>
              <a:rPr lang="ru-RU" sz="2800" dirty="0" smtClean="0"/>
              <a:t>2022-2023 </a:t>
            </a:r>
            <a:r>
              <a:rPr lang="ru-RU" sz="2800" dirty="0"/>
              <a:t>учебном году основная работа строилась по направлению </a:t>
            </a:r>
            <a:br>
              <a:rPr lang="ru-RU" sz="2800" dirty="0"/>
            </a:br>
            <a:r>
              <a:rPr lang="ru-RU" dirty="0">
                <a:solidFill>
                  <a:srgbClr val="00B050"/>
                </a:solidFill>
              </a:rPr>
              <a:t>«Формирование </a:t>
            </a:r>
            <a:r>
              <a:rPr lang="ru-RU" dirty="0" smtClean="0">
                <a:solidFill>
                  <a:srgbClr val="00B050"/>
                </a:solidFill>
              </a:rPr>
              <a:t>функциональной </a:t>
            </a:r>
            <a:r>
              <a:rPr lang="ru-RU" dirty="0">
                <a:solidFill>
                  <a:srgbClr val="00B050"/>
                </a:solidFill>
              </a:rPr>
              <a:t>грамотности обучающихся в коррекционной работе»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506993"/>
            <a:ext cx="8596668" cy="2534369"/>
          </a:xfrm>
        </p:spPr>
        <p:txBody>
          <a:bodyPr>
            <a:normAutofit fontScale="92500"/>
          </a:bodyPr>
          <a:lstStyle/>
          <a:p>
            <a:r>
              <a:rPr lang="ru-RU" sz="2800" dirty="0">
                <a:solidFill>
                  <a:srgbClr val="00B0F0"/>
                </a:solidFill>
              </a:rPr>
              <a:t>Мы ставили перед собой цель: </a:t>
            </a:r>
            <a:r>
              <a:rPr lang="ru-RU" sz="2800" u="sng" dirty="0">
                <a:solidFill>
                  <a:srgbClr val="00B0F0"/>
                </a:solidFill>
              </a:rPr>
              <a:t>повышение эффективности коррекционной работы через применение современных подходов к организации коррекционной работы, непрерывное повышение профессионального уровня и педагогического мастерства на коррекционных занятиях.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2503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/>
              <a:t>     Исходя </a:t>
            </a:r>
            <a:r>
              <a:rPr lang="ru-RU" sz="3200" i="1" dirty="0"/>
              <a:t>из этого, </a:t>
            </a:r>
            <a:r>
              <a:rPr lang="ru-RU" sz="3200" i="1" dirty="0" smtClean="0"/>
              <a:t>мы обозначили </a:t>
            </a:r>
            <a:r>
              <a:rPr lang="ru-RU" sz="3200" i="1" dirty="0"/>
              <a:t>следующую проблему: как организовать деятельность учителя-логопеда и учителя-дефектолога, что бы в процессе коррекционной работы формировалась функциональная грамотность у ребенка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39" y="4593515"/>
            <a:ext cx="8445664" cy="1753497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20594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4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течение года состоялось 5 заседаний.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В октябре </a:t>
            </a:r>
            <a:r>
              <a:rPr lang="ru-RU" dirty="0"/>
              <a:t>2022г на базе МБОУ «Биотехнологический лицей №21»  </a:t>
            </a:r>
            <a:r>
              <a:rPr lang="ru-RU" dirty="0" smtClean="0"/>
              <a:t>обсуждалась тема: </a:t>
            </a:r>
            <a:r>
              <a:rPr lang="ru-RU" dirty="0"/>
              <a:t>«Нестандартные педагогические технологии в коррекционно-развивающей работе, как компонент при формировании </a:t>
            </a:r>
            <a:r>
              <a:rPr lang="ru-RU" dirty="0" smtClean="0"/>
              <a:t>функциональной </a:t>
            </a:r>
            <a:r>
              <a:rPr lang="ru-RU" dirty="0"/>
              <a:t>грамотности ребенка».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45" y="3431049"/>
            <a:ext cx="2627604" cy="2610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160" y="3406663"/>
            <a:ext cx="2298391" cy="26346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790" y="3248810"/>
            <a:ext cx="2762300" cy="30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Фомичева Н.Н. рассказала о развитии межполушарного взаимодействия у детей с ОВЗ. О моторном планировании в работе учителя-логопеда подготовила сообщение </a:t>
            </a:r>
            <a:r>
              <a:rPr lang="ru-RU" sz="2000" dirty="0" err="1"/>
              <a:t>Чаликиди</a:t>
            </a:r>
            <a:r>
              <a:rPr lang="ru-RU" sz="2000" dirty="0"/>
              <a:t> О.С.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127" y="2151529"/>
            <a:ext cx="3141233" cy="3786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849" y="2151529"/>
            <a:ext cx="3108959" cy="378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1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5910"/>
            <a:ext cx="8596668" cy="2463501"/>
          </a:xfrm>
        </p:spPr>
        <p:txBody>
          <a:bodyPr>
            <a:noAutofit/>
          </a:bodyPr>
          <a:lstStyle/>
          <a:p>
            <a:r>
              <a:rPr lang="ru-RU" sz="1800" dirty="0" smtClean="0"/>
              <a:t>      </a:t>
            </a:r>
            <a:r>
              <a:rPr lang="ru-RU" sz="2400" dirty="0" smtClean="0"/>
              <a:t>Педагог-психолог </a:t>
            </a:r>
            <a:r>
              <a:rPr lang="ru-RU" sz="2400" dirty="0"/>
              <a:t>Щербинина М.В. раскрыла тему: «развитие коммуникативных компетенций, через использование нейропсихологических игр» и показала на примерах использование методов и приемов при работе с детьми ДОУ.</a:t>
            </a:r>
            <a:br>
              <a:rPr lang="ru-RU" sz="2400" dirty="0"/>
            </a:br>
            <a:r>
              <a:rPr lang="ru-RU" sz="2400" dirty="0" smtClean="0"/>
              <a:t>       О </a:t>
            </a:r>
            <a:r>
              <a:rPr lang="ru-RU" sz="2400" dirty="0"/>
              <a:t>формировании конструктивных навыков поведения в конфликтных ситуациях рассказала </a:t>
            </a:r>
            <a:r>
              <a:rPr lang="ru-RU" sz="2400" dirty="0" err="1"/>
              <a:t>Окорокова</a:t>
            </a:r>
            <a:r>
              <a:rPr lang="ru-RU" sz="2400" dirty="0"/>
              <a:t> И.Н.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703" y="2850778"/>
            <a:ext cx="2936837" cy="3442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575" y="2850778"/>
            <a:ext cx="2786231" cy="344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69808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марте </a:t>
            </a:r>
            <a:r>
              <a:rPr lang="ru-RU" sz="2400" dirty="0"/>
              <a:t>2023г </a:t>
            </a:r>
            <a:r>
              <a:rPr lang="ru-RU" sz="2400" dirty="0" smtClean="0"/>
              <a:t>тема заседания : </a:t>
            </a:r>
            <a:r>
              <a:rPr lang="ru-RU" sz="2400" dirty="0"/>
              <a:t>«Взаимодействие узких специалистов в коррекционно-развивающей работе с детьми с ОВЗ».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867" y="1979408"/>
            <a:ext cx="2855644" cy="36665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728" y="1962784"/>
            <a:ext cx="3076686" cy="36832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63620" y="56459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Исупова Наталья Сергеевна рассказала об особенностях психологического развития детей с ЗПР (6-8 лет) Поделилась своим опытом работы. </a:t>
            </a:r>
          </a:p>
        </p:txBody>
      </p:sp>
    </p:spTree>
    <p:extLst>
      <p:ext uri="{BB962C8B-B14F-4D97-AF65-F5344CB8AC3E}">
        <p14:creationId xmlns:p14="http://schemas.microsoft.com/office/powerpoint/2010/main" val="367733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972235"/>
          </a:xfrm>
        </p:spPr>
        <p:txBody>
          <a:bodyPr>
            <a:noAutofit/>
          </a:bodyPr>
          <a:lstStyle/>
          <a:p>
            <a:r>
              <a:rPr lang="ru-RU" sz="2400" dirty="0"/>
              <a:t>Далее выступил Бобров Сергей Викторович, к.м.н., преподаватель нейропсихологии кафедры клинической психологии НГУ. Сергей Викторович рассказал о законах формирования и развития детского мозга. Подробно рассказал как диагностировать и учитывать в коррекционной работе нарушения того или иного блока мозга.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908" y="3195788"/>
            <a:ext cx="2405275" cy="3516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434" y="3146323"/>
            <a:ext cx="2245030" cy="3615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715" y="3146322"/>
            <a:ext cx="2613697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9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2192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мае состоялось очередное заседание ММО специальных педагогов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212562"/>
          </a:xfrm>
        </p:spPr>
        <p:txBody>
          <a:bodyPr/>
          <a:lstStyle/>
          <a:p>
            <a:r>
              <a:rPr lang="ru-RU" dirty="0"/>
              <a:t>Сергей Викторович Бобров на примерах показал варианты применения нейропсихологических методов в работе учителя начальных классов. Были разобраны ситуации взаимодействия учителя и ребенка на индивидуальных занятиях и в ходе урока в общеобразовательном классе</a:t>
            </a:r>
            <a:r>
              <a:rPr lang="ru-RU" dirty="0" smtClean="0"/>
              <a:t>.</a:t>
            </a:r>
          </a:p>
          <a:p>
            <a:r>
              <a:rPr lang="ru-RU" dirty="0"/>
              <a:t>Выступила Зинаида Евгеньевна рассказала об особенностях формирования эмоционального интеллекта у детей с ЗПР.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52" y="3821061"/>
            <a:ext cx="2507165" cy="2859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556" y="3821061"/>
            <a:ext cx="2145978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0197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557_TF89119559.potx" id="{88A434A9-C6E8-46BD-9ED5-4A76A6318908}" vid="{8EFEB026-C681-4701-9D01-A71982296CC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3E04B51-1D33-4F14-BBD7-79D7D27E2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EF1282-A6E9-4912-8AB9-8ED69BF709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24F515-356D-4532-BE08-F6D7771916F0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Аспект</Template>
  <TotalTime>0</TotalTime>
  <Words>608</Words>
  <Application>Microsoft Office PowerPoint</Application>
  <PresentationFormat>Широкоэкранный</PresentationFormat>
  <Paragraphs>30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Аспект</vt:lpstr>
      <vt:lpstr>Заседание 1  2023-2024 учебный год</vt:lpstr>
      <vt:lpstr>В 2022-2023 учебном году основная работа строилась по направлению  «Формирование функциональной грамотности обучающихся в коррекционной работе»</vt:lpstr>
      <vt:lpstr>     Исходя из этого, мы обозначили следующую проблему: как организовать деятельность учителя-логопеда и учителя-дефектолога, что бы в процессе коррекционной работы формировалась функциональная грамотность у ребенка</vt:lpstr>
      <vt:lpstr>В течение года состоялось 5 заседаний. </vt:lpstr>
      <vt:lpstr>Фомичева Н.Н. рассказала о развитии межполушарного взаимодействия у детей с ОВЗ. О моторном планировании в работе учителя-логопеда подготовила сообщение Чаликиди О.С. </vt:lpstr>
      <vt:lpstr>      Педагог-психолог Щербинина М.В. раскрыла тему: «развитие коммуникативных компетенций, через использование нейропсихологических игр» и показала на примерах использование методов и приемов при работе с детьми ДОУ.        О формировании конструктивных навыков поведения в конфликтных ситуациях рассказала Окорокова И.Н. </vt:lpstr>
      <vt:lpstr>В марте 2023г тема заседания : «Взаимодействие узких специалистов в коррекционно-развивающей работе с детьми с ОВЗ».  </vt:lpstr>
      <vt:lpstr>Далее выступил Бобров Сергей Викторович, к.м.н., преподаватель нейропсихологии кафедры клинической психологии НГУ. Сергей Викторович рассказал о законах формирования и развития детского мозга. Подробно рассказал как диагностировать и учитывать в коррекционной работе нарушения того или иного блока мозга.</vt:lpstr>
      <vt:lpstr>В мае состоялось очередное заседание ММО специальных педагогов</vt:lpstr>
      <vt:lpstr>Презентация PowerPoint</vt:lpstr>
      <vt:lpstr>Администрация р.п. Кольцово проводит мероприятия, направленные на совершенствование своих педагогов и развития их профессиональных качеств</vt:lpstr>
      <vt:lpstr>   В этом году заседания ММО позволили педагогам систематизировать знания о понятии функциональная грамотность, познакомится с некоторыми методами и приемами коррекционно-развивающей работы с детьми, имеющими нарушения в развитии. Подробно остановились на нозологии ЗПР </vt:lpstr>
      <vt:lpstr>Трудности:</vt:lpstr>
      <vt:lpstr>Тема : Применение нестандарных педагогических технологий в коррекционно-развивающей деятельности с детьми с ОВЗ</vt:lpstr>
      <vt:lpstr>Задачи: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2022-08-31T04:41:32Z</dcterms:created>
  <dcterms:modified xsi:type="dcterms:W3CDTF">2023-10-11T05:44:52Z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