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569520" y="1122480"/>
            <a:ext cx="11230200" cy="2386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 fontScale="90000" lnSpcReduction="10000"/>
          </a:bodyPr>
          <a:lstStyle/>
          <a:p>
            <a:pPr>
              <a:lnSpc>
                <a:spcPct val="90000"/>
              </a:lnSpc>
            </a:pPr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Тема урока</a:t>
            </a:r>
            <a:r>
              <a:rPr lang="ru-RU" sz="4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:ПЛАНИМЕТРИЧЕСКИЕ ЗАДАЧИ ЕГЭ ( 1ЧАСТЬ)</a:t>
            </a:r>
            <a:r>
              <a:t/>
            </a:r>
            <a:br/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Класс</a:t>
            </a:r>
            <a:r>
              <a:rPr lang="ru-RU" sz="4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: 11 КЛАСС</a:t>
            </a:r>
            <a:r>
              <a:t/>
            </a:r>
            <a:br/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Уровень изучения</a:t>
            </a:r>
            <a:r>
              <a:rPr lang="ru-RU" sz="4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: базовый</a:t>
            </a:r>
            <a:r>
              <a:t/>
            </a:r>
            <a:br/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Тип урока</a:t>
            </a:r>
            <a:r>
              <a:rPr lang="ru-RU" sz="4000" b="0" strike="noStrike" spc="-1">
                <a:solidFill>
                  <a:srgbClr val="000000"/>
                </a:solidFill>
                <a:latin typeface="Calibri Light"/>
                <a:ea typeface="DejaVu Sans"/>
              </a:rPr>
              <a:t>: урок обобщения и систематизации знаний и умений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2980814" y="4152974"/>
            <a:ext cx="9142560" cy="199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5000" lnSpcReduction="2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Авторы:</a:t>
            </a:r>
            <a:endParaRPr lang="ru-RU" sz="2400" b="0" strike="noStrike" spc="-1" dirty="0">
              <a:latin typeface="Arial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Астраханцева Н.А., </a:t>
            </a:r>
            <a:r>
              <a:rPr lang="ru-RU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учитель математики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МБОУ «Лицей </a:t>
            </a:r>
            <a:r>
              <a:rPr lang="ru-RU" sz="24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Технополис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», </a:t>
            </a:r>
            <a:r>
              <a:rPr lang="ru-RU" sz="24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р.п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r>
              <a:rPr lang="ru-RU" sz="2400" spc="-1" dirty="0" smtClean="0">
                <a:solidFill>
                  <a:srgbClr val="000000"/>
                </a:solidFill>
                <a:latin typeface="Calibri"/>
                <a:ea typeface="DejaVu Sans"/>
              </a:rPr>
              <a:t>Кольцово</a:t>
            </a:r>
            <a:endParaRPr lang="ru-RU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ФИО, учитель математики ОО</a:t>
            </a:r>
            <a:endParaRPr lang="ru-RU" sz="2400" b="0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ФИО, учитель математики ОО</a:t>
            </a:r>
            <a:endParaRPr lang="ru-RU" sz="2400" b="0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ФИО, учитель математики ОО</a:t>
            </a:r>
            <a:endParaRPr lang="ru-RU" sz="2400" b="0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ФИО, учитель математики ОО</a:t>
            </a:r>
            <a:endParaRPr lang="ru-RU" sz="2400" b="0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838080" y="365040"/>
            <a:ext cx="10514160" cy="62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500"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6.1 Выполнение заданий в формате ГИА (ОГЭ, ЕГЭ)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838080" y="365040"/>
            <a:ext cx="10514160" cy="45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4000"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6.2. Развитие функциональной грамотности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8" name="Рисунок 147"/>
          <p:cNvPicPr/>
          <p:nvPr/>
        </p:nvPicPr>
        <p:blipFill>
          <a:blip r:embed="rId2"/>
          <a:stretch/>
        </p:blipFill>
        <p:spPr>
          <a:xfrm>
            <a:off x="2242440" y="1060200"/>
            <a:ext cx="6829200" cy="5115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838080" y="365040"/>
            <a:ext cx="10514160" cy="45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7. Самоконтроль, самооценка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3"/>
          <p:cNvSpPr/>
          <p:nvPr/>
        </p:nvSpPr>
        <p:spPr>
          <a:xfrm>
            <a:off x="1728000" y="1656000"/>
            <a:ext cx="10007640" cy="345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latin typeface="Arial"/>
              </a:rPr>
              <a:t>ЗАДАЧИ ИЗ БАНКА решу ЕГЭ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838080" y="365040"/>
            <a:ext cx="10514160" cy="43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55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8. Этап рефлексии деятельности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TextShape 3"/>
          <p:cNvSpPr txBox="1"/>
          <p:nvPr/>
        </p:nvSpPr>
        <p:spPr>
          <a:xfrm>
            <a:off x="792000" y="1152000"/>
            <a:ext cx="10752120" cy="1114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Autofit/>
          </a:bodyPr>
          <a:lstStyle/>
          <a:p>
            <a:r>
              <a:rPr lang="ru-RU" sz="1800" b="0" strike="noStrike" spc="-1">
                <a:latin typeface="Arial"/>
              </a:rPr>
              <a:t>ОБЛАКО ТЕГОВ</a:t>
            </a:r>
          </a:p>
          <a:p>
            <a:r>
              <a:rPr lang="ru-RU" sz="1800" b="0" strike="noStrike" spc="-1">
                <a:latin typeface="Arial"/>
              </a:rPr>
              <a:t>СЕГОДНЯ Я УЗНАЛ..</a:t>
            </a:r>
          </a:p>
          <a:p>
            <a:r>
              <a:rPr lang="ru-RU" sz="1800" b="0" strike="noStrike" spc="-1">
                <a:latin typeface="Arial"/>
              </a:rPr>
              <a:t>БЫЛО ТРУДНО...</a:t>
            </a:r>
          </a:p>
          <a:p>
            <a:r>
              <a:rPr lang="ru-RU" sz="1800" b="0" strike="noStrike" spc="-1">
                <a:latin typeface="Arial"/>
              </a:rPr>
              <a:t>Я ПОНЯЛ, ЧТО….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839880" y="365040"/>
            <a:ext cx="1051416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Times New Roman"/>
              </a:rPr>
              <a:t>Планируемые результаты (</a:t>
            </a:r>
            <a:r>
              <a:rPr lang="ru-RU" sz="4000" b="1" strike="noStrike" spc="-1">
                <a:solidFill>
                  <a:srgbClr val="FF0000"/>
                </a:solidFill>
                <a:latin typeface="Calibri Light"/>
                <a:ea typeface="Times New Roman"/>
              </a:rPr>
              <a:t>по ФОП или ФРП</a:t>
            </a:r>
            <a:r>
              <a:rPr lang="ru-RU" sz="4000" b="1" strike="noStrike" spc="-1">
                <a:solidFill>
                  <a:srgbClr val="000000"/>
                </a:solidFill>
                <a:latin typeface="Calibri Light"/>
                <a:ea typeface="Times New Roman"/>
              </a:rPr>
              <a:t>):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839880" y="1681200"/>
            <a:ext cx="3011040" cy="4150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Личностные</a:t>
            </a:r>
            <a:endParaRPr lang="ru-RU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720000" y="1224000"/>
            <a:ext cx="3087360" cy="490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4"/>
          <p:cNvSpPr/>
          <p:nvPr/>
        </p:nvSpPr>
        <p:spPr>
          <a:xfrm>
            <a:off x="4201200" y="1673640"/>
            <a:ext cx="325548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Метапредметные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20" name="CustomShape 5"/>
          <p:cNvSpPr/>
          <p:nvPr/>
        </p:nvSpPr>
        <p:spPr>
          <a:xfrm>
            <a:off x="4201200" y="2497680"/>
            <a:ext cx="3372840" cy="36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Познавательные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Регулятивные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Коммуникативные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21" name="CustomShape 6"/>
          <p:cNvSpPr/>
          <p:nvPr/>
        </p:nvSpPr>
        <p:spPr>
          <a:xfrm>
            <a:off x="8168760" y="2513520"/>
            <a:ext cx="3529080" cy="36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7"/>
          <p:cNvSpPr/>
          <p:nvPr/>
        </p:nvSpPr>
        <p:spPr>
          <a:xfrm>
            <a:off x="8339760" y="1689840"/>
            <a:ext cx="352908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ru-RU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Предметные</a:t>
            </a:r>
            <a:endParaRPr lang="ru-RU" sz="2400" b="0" strike="noStrike" spc="-1">
              <a:latin typeface="Arial"/>
            </a:endParaRPr>
          </a:p>
        </p:txBody>
      </p:sp>
      <p:sp>
        <p:nvSpPr>
          <p:cNvPr id="123" name="CustomShape 8"/>
          <p:cNvSpPr/>
          <p:nvPr/>
        </p:nvSpPr>
        <p:spPr>
          <a:xfrm>
            <a:off x="8051400" y="1681200"/>
            <a:ext cx="313560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1. Самоопределение</a:t>
            </a:r>
            <a:endParaRPr lang="ru-RU" sz="4400" b="0" strike="noStrike" spc="-1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3"/>
          <p:cNvSpPr/>
          <p:nvPr/>
        </p:nvSpPr>
        <p:spPr>
          <a:xfrm>
            <a:off x="936000" y="1825560"/>
            <a:ext cx="10511280" cy="34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4000" b="0" strike="noStrike" spc="-1">
                <a:solidFill>
                  <a:srgbClr val="000000"/>
                </a:solidFill>
                <a:latin typeface="Arial"/>
                <a:ea typeface="DejaVu Sans"/>
              </a:rPr>
              <a:t>Нельзя научиться математике, наблюдая как это делает сосед</a:t>
            </a:r>
            <a:endParaRPr lang="ru-RU" sz="4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38080" y="365040"/>
            <a:ext cx="10514160" cy="60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500"/>
          </a:bodyPr>
          <a:lstStyle/>
          <a:p>
            <a:pPr algn="just">
              <a:lnSpc>
                <a:spcPct val="90000"/>
              </a:lnSpc>
            </a:pPr>
            <a:r>
              <a:rPr lang="ru-RU" sz="32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2. Актуализация знаний и фиксирование затруднений</a:t>
            </a:r>
            <a:endParaRPr lang="ru-RU" sz="32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360000" y="689040"/>
            <a:ext cx="10942920" cy="557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Работа в группах «аквариумное обсуждение» - создание кластеров.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1 группа — треугольники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 группа — четырехугольников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3 группа — окружность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4 группа — векторы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Индивидуальная работа (ответ задачи, является данным для следующей задачи)САМОПРОВЕРКА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В прямоугольном треугольнике угол между высотой и биссектрисой, проведенными из вершины прямого угла, равен 21°. Найдите меньший угол данного треугольника. Ответ дайте в градусах.</a:t>
            </a:r>
            <a:endParaRPr lang="ru-RU" sz="22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Угол при вершине, противолежащей основанию равнобедренного треугольника, равен 30°. Боковая сторона треугольника равна 10. Найдите площадь этого треугольника.</a:t>
            </a:r>
            <a:endParaRPr lang="ru-RU" sz="22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параллелограмма равна 40, две его стороны равны 5 и 10. Найдите большую высоту этого параллелограмма.</a:t>
            </a:r>
            <a:endParaRPr lang="ru-RU" sz="22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ru-RU" sz="2200" b="0" strike="noStrike" spc="-1">
              <a:latin typeface="Arial"/>
            </a:endParaRPr>
          </a:p>
        </p:txBody>
      </p:sp>
      <p:pic>
        <p:nvPicPr>
          <p:cNvPr id="129" name="Рисунок 128"/>
          <p:cNvPicPr/>
          <p:nvPr/>
        </p:nvPicPr>
        <p:blipFill>
          <a:blip r:embed="rId2"/>
          <a:stretch/>
        </p:blipFill>
        <p:spPr>
          <a:xfrm>
            <a:off x="10368000" y="3971160"/>
            <a:ext cx="970200" cy="563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2"/>
          <p:cNvSpPr/>
          <p:nvPr/>
        </p:nvSpPr>
        <p:spPr>
          <a:xfrm>
            <a:off x="1224000" y="2016000"/>
            <a:ext cx="3670920" cy="300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500" b="0" strike="noStrike" spc="-1">
                <a:solidFill>
                  <a:srgbClr val="000000"/>
                </a:solidFill>
                <a:latin typeface="Arial"/>
                <a:ea typeface="DejaVu Sans"/>
              </a:rPr>
              <a:t>Найдите сумму координат вектора a +b </a:t>
            </a:r>
            <a:endParaRPr lang="ru-RU" sz="1500" b="0" strike="noStrike" spc="-1">
              <a:latin typeface="Arial"/>
            </a:endParaRPr>
          </a:p>
        </p:txBody>
      </p:sp>
      <p:pic>
        <p:nvPicPr>
          <p:cNvPr id="132" name="Рисунок 131"/>
          <p:cNvPicPr/>
          <p:nvPr/>
        </p:nvPicPr>
        <p:blipFill>
          <a:blip r:embed="rId2"/>
          <a:stretch/>
        </p:blipFill>
        <p:spPr>
          <a:xfrm>
            <a:off x="6120000" y="1394280"/>
            <a:ext cx="2016000" cy="1916640"/>
          </a:xfrm>
          <a:prstGeom prst="rect">
            <a:avLst/>
          </a:prstGeom>
          <a:ln>
            <a:noFill/>
          </a:ln>
        </p:spPr>
      </p:pic>
      <p:sp>
        <p:nvSpPr>
          <p:cNvPr id="133" name="CustomShape 3"/>
          <p:cNvSpPr/>
          <p:nvPr/>
        </p:nvSpPr>
        <p:spPr>
          <a:xfrm>
            <a:off x="1080000" y="3612960"/>
            <a:ext cx="9934920" cy="148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Основания равнобедренной трапеции равны 7 и 13, а ее площадь равна 40. Найдите периметр трапеции.</a:t>
            </a:r>
            <a:endParaRPr lang="ru-RU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Calibri"/>
                <a:ea typeface="DejaVu Sans"/>
              </a:rPr>
              <a:t>Четырёхугольник ABCD вписан в окружность. Угол ABD равен 61°, угол CAD равен 37° Найдите угол ABC. Ответ дайте в градусах.</a:t>
            </a:r>
            <a:endParaRPr lang="ru-RU" sz="2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200" b="0" strike="noStrike" spc="-1">
              <a:latin typeface="Arial"/>
            </a:endParaRPr>
          </a:p>
        </p:txBody>
      </p:sp>
      <p:pic>
        <p:nvPicPr>
          <p:cNvPr id="134" name="Рисунок 133"/>
          <p:cNvPicPr/>
          <p:nvPr/>
        </p:nvPicPr>
        <p:blipFill>
          <a:blip r:embed="rId3"/>
          <a:stretch/>
        </p:blipFill>
        <p:spPr>
          <a:xfrm>
            <a:off x="6910560" y="4557960"/>
            <a:ext cx="1873440" cy="1696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838080" y="209880"/>
            <a:ext cx="1051416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3. Постановка учебной задачи, целей урока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32000" indent="-322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0" strike="noStrike" spc="-1">
                <a:solidFill>
                  <a:srgbClr val="404040"/>
                </a:solidFill>
                <a:latin typeface="Calibri"/>
                <a:ea typeface="DejaVu Sans"/>
              </a:rPr>
              <a:t>«Проблемный ряд»</a:t>
            </a:r>
            <a:endParaRPr lang="ru-RU" sz="2200" b="0" strike="noStrike" spc="-1">
              <a:latin typeface="Arial"/>
            </a:endParaRPr>
          </a:p>
          <a:p>
            <a:pPr marL="432000" indent="-322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0" strike="noStrike" spc="-1">
                <a:solidFill>
                  <a:srgbClr val="404040"/>
                </a:solidFill>
                <a:latin typeface="Calibri"/>
                <a:ea typeface="DejaVu Sans"/>
              </a:rPr>
              <a:t>Ученик фиксирует свою проблему, находит неверный ответ или решение.</a:t>
            </a:r>
            <a:endParaRPr lang="ru-RU" sz="2200" b="0" strike="noStrike" spc="-1">
              <a:latin typeface="Arial"/>
            </a:endParaRPr>
          </a:p>
          <a:p>
            <a:pPr marL="432000" indent="-32292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ru-RU" sz="2200" b="0" strike="noStrike" spc="-1">
                <a:solidFill>
                  <a:srgbClr val="404040"/>
                </a:solidFill>
                <a:latin typeface="Calibri"/>
                <a:ea typeface="DejaVu Sans"/>
              </a:rPr>
              <a:t>Ученик определяет: с какой темой связана его ошибка, фиксирует на своем листе.</a:t>
            </a:r>
            <a:endParaRPr lang="ru-RU" sz="2200" b="0" strike="noStrike" spc="-1">
              <a:latin typeface="Arial"/>
            </a:endParaRPr>
          </a:p>
          <a:p>
            <a:pPr>
              <a:lnSpc>
                <a:spcPct val="105000"/>
              </a:lnSpc>
              <a:spcAft>
                <a:spcPts val="799"/>
              </a:spcAft>
              <a:tabLst>
                <a:tab pos="0" algn="l"/>
              </a:tabLst>
            </a:pPr>
            <a:endParaRPr lang="ru-RU" sz="2200" b="0" strike="noStrike" spc="-1">
              <a:latin typeface="Arial"/>
            </a:endParaRPr>
          </a:p>
          <a:p>
            <a:pPr>
              <a:lnSpc>
                <a:spcPct val="105000"/>
              </a:lnSpc>
              <a:spcAft>
                <a:spcPts val="799"/>
              </a:spcAft>
              <a:tabLst>
                <a:tab pos="0" algn="l"/>
              </a:tabLst>
            </a:pPr>
            <a:r>
              <a:rPr lang="ru-RU" sz="2200" b="0" strike="noStrike" spc="-1">
                <a:solidFill>
                  <a:srgbClr val="404040"/>
                </a:solidFill>
                <a:latin typeface="Calibri"/>
                <a:ea typeface="Tahoma"/>
              </a:rPr>
              <a:t>Цель (стратегия успеха) : научить детей структуризации и систематизации полученного знания, повторить изученные способы действий в рамках всей изучаемой темы.</a:t>
            </a:r>
            <a:endParaRPr lang="ru-RU" sz="2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ru-R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4. . Реализация построенной стратегии, проекта Составление плана, стратегии по разрешению затруднения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788760" y="184104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160">
              <a:lnSpc>
                <a:spcPct val="20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«Коллективное обучение»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Делим на группы с заранее подготовленными спикерами,которые оказывают помощь в преодолении затруднения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Задачи на готовых чертежах</a:t>
            </a:r>
            <a:endParaRPr lang="ru-RU" sz="2800" b="0" strike="noStrike" spc="-1">
              <a:latin typeface="Arial"/>
            </a:endParaRPr>
          </a:p>
          <a:p>
            <a:pPr marL="228600" indent="-2271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465480" y="365040"/>
            <a:ext cx="1144476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55000" lnSpcReduction="10000"/>
          </a:bodyPr>
          <a:lstStyle/>
          <a:p>
            <a:pPr algn="ctr">
              <a:lnSpc>
                <a:spcPct val="90000"/>
              </a:lnSpc>
            </a:pPr>
            <a:r>
              <a:rPr lang="ru-RU" sz="31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5. Закрепление с проговариванием во внешней речи</a:t>
            </a:r>
            <a:r>
              <a:t/>
            </a:r>
            <a:br/>
            <a:endParaRPr lang="ru-RU" sz="31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ПОСЛЕ ЛИКВИДАЦИИ ПРОБЕЛОВ КАЖДЫЙ ОБУЧАЮЩИЙСЯ СООБЩАЕТ ГРУППЕ ПРАВИЛО, ТЕОРЕМУ ИЛИ ФОРМУЛУ, КОТОРУЮ ОН АКТУАЛИЗИРОВАЛ И ЗАКРЕПИЛ В ПРОЦЕССЕ РЕШЕНИЯ ЗАДАЧ.</a:t>
            </a:r>
            <a:endParaRPr lang="ru-RU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838080" y="365040"/>
            <a:ext cx="10514160" cy="506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3500"/>
          </a:bodyPr>
          <a:lstStyle/>
          <a:p>
            <a:pPr algn="ctr">
              <a:lnSpc>
                <a:spcPct val="90000"/>
              </a:lnSpc>
            </a:pPr>
            <a:r>
              <a:rPr lang="ru-RU" sz="2800" b="1" strike="noStrike" spc="-1">
                <a:solidFill>
                  <a:srgbClr val="000000"/>
                </a:solidFill>
                <a:latin typeface="Calibri Light"/>
                <a:ea typeface="DejaVu Sans"/>
              </a:rPr>
              <a:t>Этап 6. Этап самостоятельной работы с проверкой по эталону</a:t>
            </a:r>
            <a:endParaRPr lang="ru-RU" sz="2800" b="0" strike="noStrike" spc="-1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8080" y="1825560"/>
            <a:ext cx="10514160" cy="434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432000" indent="-3229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КАРТОЧКИ ДЛЯ КОРРЕКЦИИ ЗНАНИЙ - </a:t>
            </a:r>
            <a:endParaRPr lang="ru-RU" sz="2800" b="0" strike="noStrike" spc="-1">
              <a:latin typeface="Arial"/>
            </a:endParaRPr>
          </a:p>
        </p:txBody>
      </p:sp>
      <p:pic>
        <p:nvPicPr>
          <p:cNvPr id="143" name="Рисунок 142"/>
          <p:cNvPicPr/>
          <p:nvPr/>
        </p:nvPicPr>
        <p:blipFill>
          <a:blip r:embed="rId2"/>
          <a:srcRect l="42651" t="25360" r="34316" b="20042"/>
          <a:stretch/>
        </p:blipFill>
        <p:spPr>
          <a:xfrm rot="5725800">
            <a:off x="4640760" y="1708560"/>
            <a:ext cx="3911040" cy="5214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432</Words>
  <Application>Microsoft Office PowerPoint</Application>
  <PresentationFormat>Широкоэкранный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DejaVu Sans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Класс: Уровень изучения: базовый/углубленный Тип урока: урок систематизации знаний и умений</dc:title>
  <dc:subject/>
  <dc:creator>Пешкичева</dc:creator>
  <dc:description/>
  <cp:lastModifiedBy>368-2</cp:lastModifiedBy>
  <cp:revision>15</cp:revision>
  <dcterms:created xsi:type="dcterms:W3CDTF">2023-10-16T09:08:45Z</dcterms:created>
  <dcterms:modified xsi:type="dcterms:W3CDTF">2023-11-06T10:45:34Z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12</vt:i4>
  </property>
</Properties>
</file>