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2" r:id="rId6"/>
    <p:sldId id="263" r:id="rId7"/>
    <p:sldId id="261" r:id="rId8"/>
    <p:sldId id="264" r:id="rId9"/>
    <p:sldId id="258" r:id="rId10"/>
    <p:sldId id="265" r:id="rId11"/>
    <p:sldId id="266" r:id="rId12"/>
    <p:sldId id="268" r:id="rId13"/>
    <p:sldId id="267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8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31485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18931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64340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0825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28434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687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0758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2628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7619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66812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6857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6B6295-1E81-4D8E-994B-EB247A8A033B}" type="datetimeFigureOut">
              <a:rPr lang="ru-RU" smtClean="0"/>
              <a:t>17.10.2025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BE6A0E-5604-44B6-9EC2-73AC9A8DA0A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40079" y="714895"/>
            <a:ext cx="10756669" cy="5195454"/>
          </a:xfrm>
        </p:spPr>
        <p:txBody>
          <a:bodyPr>
            <a:noAutofit/>
          </a:bodyPr>
          <a:lstStyle/>
          <a:p>
            <a:r>
              <a:rPr lang="ru-RU" sz="7000" dirty="0" smtClean="0"/>
              <a:t>Развитие эмоционального интеллекта у взрослых и детей. </a:t>
            </a:r>
            <a:br>
              <a:rPr lang="ru-RU" sz="7000" dirty="0" smtClean="0"/>
            </a:br>
            <a:r>
              <a:rPr lang="ru-RU" sz="7000" dirty="0" smtClean="0"/>
              <a:t>Внутренние ресурсы человека.</a:t>
            </a:r>
            <a:endParaRPr lang="ru-RU" sz="7000" dirty="0"/>
          </a:p>
        </p:txBody>
      </p:sp>
    </p:spTree>
    <p:extLst>
      <p:ext uri="{BB962C8B-B14F-4D97-AF65-F5344CB8AC3E}">
        <p14:creationId xmlns:p14="http://schemas.microsoft.com/office/powerpoint/2010/main" val="7165445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СТРЕСС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Понятие ввел канадский психолог Ганс </a:t>
            </a:r>
            <a:r>
              <a:rPr lang="ru-RU" dirty="0" err="1"/>
              <a:t>Селье</a:t>
            </a:r>
            <a:r>
              <a:rPr lang="ru-RU" dirty="0"/>
              <a:t> в 1936г.</a:t>
            </a:r>
          </a:p>
          <a:p>
            <a:r>
              <a:rPr lang="ru-RU" dirty="0"/>
              <a:t>Стресс - (от английского – </a:t>
            </a:r>
            <a:r>
              <a:rPr lang="ru-RU" dirty="0" err="1"/>
              <a:t>stress</a:t>
            </a:r>
            <a:r>
              <a:rPr lang="ru-RU" dirty="0"/>
              <a:t> – давление, напряжение, нажим) обозначает напряжение, давление, прикладываемое к системе.</a:t>
            </a:r>
          </a:p>
          <a:p>
            <a:r>
              <a:rPr lang="ru-RU" dirty="0"/>
              <a:t>ВИДЫ СТРЕССА</a:t>
            </a:r>
          </a:p>
          <a:p>
            <a:pPr marL="514350" indent="-514350">
              <a:buAutoNum type="arabicPeriod"/>
            </a:pPr>
            <a:r>
              <a:rPr lang="ru-RU" b="1" dirty="0" err="1"/>
              <a:t>Эустресс</a:t>
            </a:r>
            <a:r>
              <a:rPr lang="ru-RU" b="1" dirty="0"/>
              <a:t>  </a:t>
            </a:r>
            <a:r>
              <a:rPr lang="ru-RU" dirty="0"/>
              <a:t>- конструктивный, мобилизующий стресс;</a:t>
            </a:r>
          </a:p>
          <a:p>
            <a:pPr marL="514350" indent="-514350">
              <a:buAutoNum type="arabicPeriod"/>
            </a:pPr>
            <a:r>
              <a:rPr lang="ru-RU" b="1" dirty="0" err="1"/>
              <a:t>Дистресс</a:t>
            </a:r>
            <a:r>
              <a:rPr lang="ru-RU" b="1" dirty="0"/>
              <a:t> </a:t>
            </a:r>
            <a:r>
              <a:rPr lang="ru-RU" dirty="0"/>
              <a:t> - деструктивный (разрушающий), хронический стресс, приводящий к заболеваниям.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99026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Этапы эмоционального реагирования </a:t>
            </a:r>
            <a:r>
              <a:rPr lang="ru-RU" dirty="0"/>
              <a:t>на </a:t>
            </a:r>
            <a:r>
              <a:rPr lang="ru-RU" dirty="0" smtClean="0"/>
              <a:t>стресс</a:t>
            </a:r>
            <a:endParaRPr lang="ru-RU" dirty="0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838200" y="2335875"/>
            <a:ext cx="5181600" cy="3841087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sz="3600" dirty="0"/>
              <a:t>Шок</a:t>
            </a:r>
          </a:p>
          <a:p>
            <a:pPr marL="514350" indent="-514350">
              <a:buAutoNum type="arabicPeriod"/>
            </a:pPr>
            <a:r>
              <a:rPr lang="ru-RU" sz="3600" dirty="0"/>
              <a:t>Отрицание</a:t>
            </a:r>
          </a:p>
          <a:p>
            <a:pPr marL="514350" indent="-514350">
              <a:buAutoNum type="arabicPeriod"/>
            </a:pPr>
            <a:r>
              <a:rPr lang="ru-RU" sz="3600" dirty="0"/>
              <a:t>Агрессия</a:t>
            </a:r>
          </a:p>
          <a:p>
            <a:pPr marL="514350" indent="-514350">
              <a:buAutoNum type="arabicPeriod"/>
            </a:pPr>
            <a:r>
              <a:rPr lang="ru-RU" sz="3600" dirty="0"/>
              <a:t>Депрессия</a:t>
            </a:r>
          </a:p>
          <a:p>
            <a:pPr marL="514350" indent="-514350">
              <a:buAutoNum type="arabicPeriod"/>
            </a:pPr>
            <a:r>
              <a:rPr lang="ru-RU" sz="3600" dirty="0"/>
              <a:t>Принятие</a:t>
            </a:r>
          </a:p>
          <a:p>
            <a:endParaRPr lang="ru-RU" dirty="0"/>
          </a:p>
        </p:txBody>
      </p:sp>
      <p:pic>
        <p:nvPicPr>
          <p:cNvPr id="6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2036" y="1753985"/>
            <a:ext cx="5961764" cy="3974509"/>
          </a:xfrm>
        </p:spPr>
      </p:pic>
    </p:spTree>
    <p:extLst>
      <p:ext uri="{BB962C8B-B14F-4D97-AF65-F5344CB8AC3E}">
        <p14:creationId xmlns:p14="http://schemas.microsoft.com/office/powerpoint/2010/main" val="24004892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Проживание горя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 smtClean="0"/>
              <a:t>Горе </a:t>
            </a:r>
            <a:r>
              <a:rPr lang="ru-RU" dirty="0"/>
              <a:t>– это естественный процесс, и человек в </a:t>
            </a:r>
            <a:r>
              <a:rPr lang="ru-RU" dirty="0" smtClean="0"/>
              <a:t>большинстве случаев </a:t>
            </a:r>
            <a:r>
              <a:rPr lang="ru-RU" dirty="0"/>
              <a:t>переживает его без профессиональной помощи</a:t>
            </a:r>
          </a:p>
          <a:p>
            <a:pPr marL="0" indent="0" algn="just">
              <a:buNone/>
            </a:pPr>
            <a:endParaRPr lang="ru-RU" dirty="0"/>
          </a:p>
          <a:p>
            <a:pPr algn="just"/>
            <a:r>
              <a:rPr lang="ru-RU" dirty="0"/>
              <a:t>Психологический смысл горя состоит в выражении любви, которую человек понесший утрату, чувствует к умершему или потерянному близкому человеку.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848572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0598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Типы горя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Потеря </a:t>
            </a:r>
            <a:r>
              <a:rPr lang="ru-RU" dirty="0"/>
              <a:t>идентичности (роли и </a:t>
            </a:r>
            <a:r>
              <a:rPr lang="ru-RU" dirty="0" smtClean="0"/>
              <a:t>чувства</a:t>
            </a:r>
            <a:r>
              <a:rPr lang="en-US" dirty="0" smtClean="0"/>
              <a:t> </a:t>
            </a:r>
            <a:r>
              <a:rPr lang="ru-RU" dirty="0" smtClean="0"/>
              <a:t>принадлежности</a:t>
            </a:r>
            <a:r>
              <a:rPr lang="ru-RU" dirty="0"/>
              <a:t>)</a:t>
            </a:r>
          </a:p>
          <a:p>
            <a:r>
              <a:rPr lang="ru-RU" dirty="0" smtClean="0"/>
              <a:t>Потеря </a:t>
            </a:r>
            <a:r>
              <a:rPr lang="ru-RU" dirty="0"/>
              <a:t>благополучия (</a:t>
            </a:r>
            <a:r>
              <a:rPr lang="ru-RU" dirty="0" smtClean="0"/>
              <a:t>физического,</a:t>
            </a:r>
            <a:r>
              <a:rPr lang="en-US" dirty="0" smtClean="0"/>
              <a:t> </a:t>
            </a:r>
            <a:r>
              <a:rPr lang="ru-RU" dirty="0" smtClean="0"/>
              <a:t>психологического</a:t>
            </a:r>
            <a:r>
              <a:rPr lang="ru-RU" dirty="0"/>
              <a:t>)</a:t>
            </a:r>
          </a:p>
          <a:p>
            <a:r>
              <a:rPr lang="ru-RU" dirty="0" smtClean="0"/>
              <a:t>Потеря </a:t>
            </a:r>
            <a:r>
              <a:rPr lang="ru-RU" dirty="0"/>
              <a:t>автономности (возможности </a:t>
            </a:r>
            <a:r>
              <a:rPr lang="ru-RU" dirty="0" smtClean="0"/>
              <a:t>управлять</a:t>
            </a:r>
            <a:r>
              <a:rPr lang="en-US" dirty="0" smtClean="0"/>
              <a:t> </a:t>
            </a:r>
            <a:r>
              <a:rPr lang="ru-RU" dirty="0" smtClean="0"/>
              <a:t>своей </a:t>
            </a:r>
            <a:r>
              <a:rPr lang="ru-RU" dirty="0"/>
              <a:t>жизнью и деятельностью)</a:t>
            </a:r>
          </a:p>
          <a:p>
            <a:r>
              <a:rPr lang="ru-RU" dirty="0" smtClean="0"/>
              <a:t>Потеря </a:t>
            </a:r>
            <a:r>
              <a:rPr lang="ru-RU" dirty="0"/>
              <a:t>мечты и ожиданий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573114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500062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Стадии </a:t>
            </a:r>
            <a:r>
              <a:rPr lang="ru-RU" dirty="0" smtClean="0"/>
              <a:t>проживания горя </a:t>
            </a:r>
            <a:r>
              <a:rPr lang="ru-RU" dirty="0"/>
              <a:t>по Элизабет </a:t>
            </a:r>
            <a:r>
              <a:rPr lang="ru-RU" dirty="0" err="1"/>
              <a:t>Кюблер</a:t>
            </a:r>
            <a:r>
              <a:rPr lang="ru-RU" dirty="0"/>
              <a:t>-</a:t>
            </a:r>
            <a:br>
              <a:rPr lang="ru-RU" dirty="0"/>
            </a:br>
            <a:r>
              <a:rPr lang="ru-RU" dirty="0"/>
              <a:t>Росс (2000)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dirty="0" smtClean="0"/>
              <a:t>1 </a:t>
            </a:r>
            <a:r>
              <a:rPr lang="ru-RU" dirty="0"/>
              <a:t>Стадия </a:t>
            </a:r>
            <a:r>
              <a:rPr lang="ru-RU" dirty="0" smtClean="0"/>
              <a:t>отрицания. </a:t>
            </a:r>
            <a:r>
              <a:rPr lang="ru-RU" dirty="0"/>
              <a:t>Первоначально </a:t>
            </a:r>
            <a:r>
              <a:rPr lang="ru-RU" dirty="0" smtClean="0"/>
              <a:t>реальность происшедшего </a:t>
            </a:r>
            <a:r>
              <a:rPr lang="ru-RU" dirty="0"/>
              <a:t>отрицается. «Ничего такого </a:t>
            </a:r>
            <a:r>
              <a:rPr lang="ru-RU" dirty="0" err="1" smtClean="0"/>
              <a:t>неслучилось</a:t>
            </a:r>
            <a:r>
              <a:rPr lang="ru-RU" dirty="0"/>
              <a:t>», «Все хорошо</a:t>
            </a:r>
            <a:r>
              <a:rPr lang="ru-RU" dirty="0" smtClean="0"/>
              <a:t>».</a:t>
            </a:r>
            <a:endParaRPr lang="ru-RU" dirty="0"/>
          </a:p>
          <a:p>
            <a:pPr marL="0" indent="0" algn="just">
              <a:buNone/>
            </a:pPr>
            <a:r>
              <a:rPr lang="ru-RU" dirty="0"/>
              <a:t>2 Стадия </a:t>
            </a:r>
            <a:r>
              <a:rPr lang="ru-RU" dirty="0" smtClean="0"/>
              <a:t>- гнева </a:t>
            </a:r>
            <a:r>
              <a:rPr lang="ru-RU" dirty="0"/>
              <a:t>и обиды. На этой стадии от душевной </a:t>
            </a:r>
            <a:r>
              <a:rPr lang="ru-RU" dirty="0" smtClean="0"/>
              <a:t>боли защищаются </a:t>
            </a:r>
            <a:r>
              <a:rPr lang="ru-RU" dirty="0"/>
              <a:t>озлобленностью по отношению к утрате.</a:t>
            </a:r>
          </a:p>
          <a:p>
            <a:pPr marL="0" indent="0" algn="just">
              <a:buNone/>
            </a:pPr>
            <a:r>
              <a:rPr lang="ru-RU" dirty="0"/>
              <a:t>3 Стадия </a:t>
            </a:r>
            <a:r>
              <a:rPr lang="ru-RU" dirty="0" smtClean="0"/>
              <a:t>торга </a:t>
            </a:r>
            <a:r>
              <a:rPr lang="ru-RU" dirty="0"/>
              <a:t>и вины.</a:t>
            </a:r>
          </a:p>
          <a:p>
            <a:pPr marL="0" indent="0" algn="just">
              <a:buNone/>
            </a:pPr>
            <a:r>
              <a:rPr lang="ru-RU" dirty="0"/>
              <a:t>4 Стадия депрессии. Угнетенное настроение </a:t>
            </a:r>
            <a:r>
              <a:rPr lang="ru-RU" dirty="0" smtClean="0"/>
              <a:t>наступает, когда </a:t>
            </a:r>
            <a:r>
              <a:rPr lang="ru-RU" dirty="0"/>
              <a:t>отрицание, агрессивность и переговоры </a:t>
            </a:r>
            <a:r>
              <a:rPr lang="ru-RU" dirty="0" smtClean="0"/>
              <a:t>не приносят </a:t>
            </a:r>
            <a:r>
              <a:rPr lang="ru-RU" dirty="0"/>
              <a:t>никаких результатов.</a:t>
            </a:r>
          </a:p>
          <a:p>
            <a:pPr marL="0" indent="0" algn="just">
              <a:buNone/>
            </a:pPr>
            <a:r>
              <a:rPr lang="ru-RU" dirty="0"/>
              <a:t>5 Стадия принятия.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3744917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dirty="0" smtClean="0"/>
              <a:t>1. Страна эмоций</a:t>
            </a:r>
          </a:p>
          <a:p>
            <a:pPr marL="0" indent="0">
              <a:buNone/>
            </a:pPr>
            <a:r>
              <a:rPr lang="ru-RU" dirty="0" smtClean="0"/>
              <a:t>2. Словарь эмоций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801554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13262" y="2759190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ru-RU" sz="6000" dirty="0" smtClean="0"/>
              <a:t>Ресурсное состояние </a:t>
            </a:r>
            <a:endParaRPr lang="ru-RU" sz="6000" dirty="0"/>
          </a:p>
        </p:txBody>
      </p:sp>
    </p:spTree>
    <p:extLst>
      <p:ext uri="{BB962C8B-B14F-4D97-AF65-F5344CB8AC3E}">
        <p14:creationId xmlns:p14="http://schemas.microsoft.com/office/powerpoint/2010/main" val="9013511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Ресурсное состояние зависит от двух основных </a:t>
            </a:r>
            <a:r>
              <a:rPr lang="ru-RU" b="1" dirty="0" smtClean="0"/>
              <a:t>показателей: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ru-RU" b="1" dirty="0" smtClean="0"/>
              <a:t>Физическое здоровье</a:t>
            </a:r>
            <a:r>
              <a:rPr lang="ru-RU" dirty="0" smtClean="0"/>
              <a:t>. </a:t>
            </a:r>
            <a:r>
              <a:rPr lang="ru-RU" dirty="0"/>
              <a:t>Человек в ресурсе — выспавшийся, отдохнувший и </a:t>
            </a:r>
            <a:r>
              <a:rPr lang="ru-RU" dirty="0" smtClean="0"/>
              <a:t>бодрый.</a:t>
            </a:r>
            <a:endParaRPr lang="ru-RU" dirty="0"/>
          </a:p>
          <a:p>
            <a:pPr algn="just"/>
            <a:r>
              <a:rPr lang="ru-RU" b="1" dirty="0"/>
              <a:t>Психологическое </a:t>
            </a:r>
            <a:r>
              <a:rPr lang="ru-RU" b="1" dirty="0" smtClean="0"/>
              <a:t>здоровье</a:t>
            </a:r>
            <a:r>
              <a:rPr lang="ru-RU" dirty="0" smtClean="0"/>
              <a:t>. С </a:t>
            </a:r>
            <a:r>
              <a:rPr lang="ru-RU" dirty="0"/>
              <a:t>точки зрения психологии ресурс — это состояние уверенности в себе, оптимизма, </a:t>
            </a:r>
            <a:r>
              <a:rPr lang="ru-RU" dirty="0" err="1" smtClean="0"/>
              <a:t>мотивированности</a:t>
            </a:r>
            <a:r>
              <a:rPr lang="ru-RU" dirty="0" smtClean="0"/>
              <a:t>. </a:t>
            </a:r>
            <a:r>
              <a:rPr lang="ru-RU" dirty="0"/>
              <a:t>Человек при этом наполнен жизненной силой и </a:t>
            </a:r>
            <a:r>
              <a:rPr lang="ru-RU" dirty="0" smtClean="0"/>
              <a:t>энергией.</a:t>
            </a:r>
            <a:endParaRPr lang="ru-RU" dirty="0"/>
          </a:p>
          <a:p>
            <a:endParaRPr lang="ru-RU" dirty="0"/>
          </a:p>
        </p:txBody>
      </p:sp>
      <p:pic>
        <p:nvPicPr>
          <p:cNvPr id="2050" name="Picture 2" descr="Picture background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367964"/>
            <a:ext cx="5181600" cy="3266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24606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Базовые эмоции (</a:t>
            </a:r>
            <a:r>
              <a:rPr lang="ru-RU" dirty="0" err="1" smtClean="0"/>
              <a:t>Яак</a:t>
            </a:r>
            <a:r>
              <a:rPr lang="ru-RU" dirty="0" smtClean="0"/>
              <a:t> </a:t>
            </a:r>
            <a:r>
              <a:rPr lang="ru-RU" dirty="0" err="1" smtClean="0"/>
              <a:t>Панксепп</a:t>
            </a:r>
            <a:r>
              <a:rPr lang="ru-RU" dirty="0" smtClean="0"/>
              <a:t>)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42858" y="1690688"/>
            <a:ext cx="5110941" cy="4486275"/>
          </a:xfrm>
        </p:spPr>
        <p:txBody>
          <a:bodyPr/>
          <a:lstStyle/>
          <a:p>
            <a:pPr marL="0" lvl="0" indent="0">
              <a:buNone/>
            </a:pPr>
            <a:r>
              <a:rPr lang="ru-RU" dirty="0" smtClean="0"/>
              <a:t>1. Поиск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2. Страх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3. Ярость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4. Паника/горе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5. Забота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6. Игра</a:t>
            </a:r>
            <a:endParaRPr lang="ru-RU" dirty="0"/>
          </a:p>
          <a:p>
            <a:pPr marL="0" lvl="0" indent="0">
              <a:buNone/>
            </a:pPr>
            <a:r>
              <a:rPr lang="ru-RU" dirty="0" smtClean="0"/>
              <a:t>7. Вожделение</a:t>
            </a:r>
            <a:endParaRPr lang="ru-RU" dirty="0"/>
          </a:p>
          <a:p>
            <a:endParaRPr lang="ru-RU" dirty="0"/>
          </a:p>
        </p:txBody>
      </p:sp>
      <p:pic>
        <p:nvPicPr>
          <p:cNvPr id="1026" name="Picture 2" descr="https://fsd.multiurok.ru/viewImage.php?image=http://content.foto.my.mail.ru/list/maslenkova/_blogs/i-575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2527" y="1346661"/>
            <a:ext cx="4762500" cy="4762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89349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Блокировка чувств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это защитный механизм психики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Причины: -заболевание;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-психологическая травма;</a:t>
            </a:r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dirty="0" smtClean="0"/>
              <a:t>                     -программа поведения.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Результат – апатия, депрессивное состояние, упадок сил.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63999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Запрет на эмоции, выражаемые детьми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ru-RU" dirty="0" smtClean="0"/>
              <a:t>Защитная реакция взрослых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Причина: травмирующая ситуация взрослого</a:t>
            </a:r>
          </a:p>
          <a:p>
            <a:pPr>
              <a:buFontTx/>
              <a:buChar char="-"/>
            </a:pPr>
            <a:endParaRPr lang="ru-RU" dirty="0"/>
          </a:p>
          <a:p>
            <a:pPr>
              <a:buFontTx/>
              <a:buChar char="-"/>
            </a:pPr>
            <a:r>
              <a:rPr lang="ru-RU" dirty="0" smtClean="0"/>
              <a:t>Результат: неврозы, панические атаки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03601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Программы, блокирующие эмоции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smtClean="0"/>
              <a:t>Хватит реветь</a:t>
            </a:r>
          </a:p>
          <a:p>
            <a:r>
              <a:rPr lang="ru-RU" dirty="0" smtClean="0"/>
              <a:t>Чего разорался</a:t>
            </a:r>
          </a:p>
          <a:p>
            <a:r>
              <a:rPr lang="ru-RU" dirty="0" smtClean="0"/>
              <a:t>Расплакался, маленький что ли.</a:t>
            </a:r>
          </a:p>
          <a:p>
            <a:r>
              <a:rPr lang="ru-RU" dirty="0" smtClean="0"/>
              <a:t>Замолчи</a:t>
            </a:r>
          </a:p>
          <a:p>
            <a:r>
              <a:rPr lang="ru-RU" dirty="0" smtClean="0"/>
              <a:t>Он еще будет характер свой показывать</a:t>
            </a:r>
          </a:p>
          <a:p>
            <a:r>
              <a:rPr lang="ru-RU" dirty="0" smtClean="0"/>
              <a:t>Обиделся он</a:t>
            </a:r>
          </a:p>
          <a:p>
            <a:r>
              <a:rPr lang="ru-RU" dirty="0" smtClean="0"/>
              <a:t>Мужчины не плачут</a:t>
            </a:r>
          </a:p>
          <a:p>
            <a:r>
              <a:rPr lang="ru-RU" dirty="0" smtClean="0"/>
              <a:t>Ты что, не рад бабушке?</a:t>
            </a:r>
          </a:p>
          <a:p>
            <a:r>
              <a:rPr lang="ru-RU" dirty="0" smtClean="0"/>
              <a:t>Бабушку и т.д. надо любить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71281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602736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Пример взаимодействия взрослого человека с ребенком </a:t>
            </a:r>
            <a:br>
              <a:rPr lang="ru-RU" dirty="0" smtClean="0"/>
            </a:br>
            <a:r>
              <a:rPr lang="ru-RU" dirty="0" smtClean="0"/>
              <a:t>(от ожидания восторга до горя)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Пример закрытого интереса подростка</a:t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b="1" dirty="0" smtClean="0">
                <a:solidFill>
                  <a:srgbClr val="FF0000"/>
                </a:solidFill>
              </a:rPr>
              <a:t>РЯДОМ С РЕБЕНКОМ ДОЛЖЕН БЫТЬ ЭМОЦИОНАЛЬНО СТАБИЛЬНЫЙ ВЗРОСЛЫЙ</a:t>
            </a:r>
            <a:endParaRPr lang="ru-RU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718570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Профилактика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Изучаем свои эмоции, проживаем их</a:t>
            </a:r>
          </a:p>
          <a:p>
            <a:r>
              <a:rPr lang="ru-RU" dirty="0" smtClean="0"/>
              <a:t>Проговариваем эмоции детей (меня понимают)</a:t>
            </a:r>
          </a:p>
          <a:p>
            <a:r>
              <a:rPr lang="ru-RU" dirty="0" smtClean="0"/>
              <a:t>Обращаемся к специалисту</a:t>
            </a:r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r>
              <a:rPr lang="ru-RU" dirty="0" smtClean="0"/>
              <a:t>Тест Холла «Эмоциональный интеллект»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89397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5387282"/>
          </a:xfrm>
        </p:spPr>
        <p:txBody>
          <a:bodyPr/>
          <a:lstStyle/>
          <a:p>
            <a:pPr algn="ctr"/>
            <a:r>
              <a:rPr lang="ru-RU" dirty="0"/>
              <a:t>Тест Холла «Эмоциональный интеллект</a:t>
            </a:r>
            <a:r>
              <a:rPr lang="ru-RU" dirty="0" smtClean="0"/>
              <a:t>»</a:t>
            </a:r>
            <a:br>
              <a:rPr lang="ru-RU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ru-RU" dirty="0" smtClean="0"/>
              <a:t>сайт </a:t>
            </a:r>
            <a:r>
              <a:rPr lang="en-US" dirty="0" smtClean="0"/>
              <a:t>PsyTests.org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756157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22270"/>
          </a:xfrm>
        </p:spPr>
        <p:txBody>
          <a:bodyPr/>
          <a:lstStyle/>
          <a:p>
            <a:pPr algn="ctr"/>
            <a:r>
              <a:rPr lang="ru-RU" b="1" dirty="0" smtClean="0"/>
              <a:t>Эмоциональный интеллект Н</a:t>
            </a:r>
            <a:r>
              <a:rPr lang="ru-RU" b="1" dirty="0"/>
              <a:t>. Холла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38200" y="1268627"/>
            <a:ext cx="10515600" cy="5379308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sz="4000" b="1" dirty="0"/>
              <a:t>Эмоциональная осведомленность</a:t>
            </a:r>
            <a:r>
              <a:rPr lang="ru-RU" sz="4000" dirty="0"/>
              <a:t> - это осознание и понимание своих эмоций, а для этого постоянное пополнение собственного словаря эмоций. Люди с высокой эмоциональной осведомленностью в большей мере, чем у другие осведомлены о своем внутреннем состоянии. </a:t>
            </a:r>
          </a:p>
          <a:p>
            <a:pPr lvl="0" algn="just"/>
            <a:r>
              <a:rPr lang="ru-RU" sz="4000" b="1" dirty="0" smtClean="0"/>
              <a:t>Управление </a:t>
            </a:r>
            <a:r>
              <a:rPr lang="ru-RU" sz="4000" b="1" dirty="0"/>
              <a:t>своими эмоциями</a:t>
            </a:r>
            <a:r>
              <a:rPr lang="ru-RU" sz="4000" dirty="0"/>
              <a:t> - это эмоциональная отходчивость, эмоциональная гибкость и т.д., другими словами, произвольное управление своими эмоциями </a:t>
            </a:r>
          </a:p>
          <a:p>
            <a:pPr lvl="0" algn="just"/>
            <a:r>
              <a:rPr lang="ru-RU" sz="4000" b="1" dirty="0" err="1" smtClean="0"/>
              <a:t>Самомотивация</a:t>
            </a:r>
            <a:r>
              <a:rPr lang="ru-RU" sz="4000" dirty="0" smtClean="0"/>
              <a:t> </a:t>
            </a:r>
            <a:r>
              <a:rPr lang="ru-RU" sz="4000" dirty="0"/>
              <a:t>- управление своим поведением, за счет управления эмоциями. </a:t>
            </a:r>
          </a:p>
          <a:p>
            <a:pPr lvl="0" algn="just"/>
            <a:r>
              <a:rPr lang="ru-RU" sz="4000" b="1" dirty="0" err="1" smtClean="0"/>
              <a:t>Эмпатия</a:t>
            </a:r>
            <a:r>
              <a:rPr lang="ru-RU" sz="4000" dirty="0" smtClean="0"/>
              <a:t> </a:t>
            </a:r>
            <a:r>
              <a:rPr lang="ru-RU" sz="4000" dirty="0"/>
              <a:t>- это понимание эмоций других людей, умение сопереживать текущему эмоциональному состоянию другого человека, а также готовность оказать поддержку. Это умение понять состояние человека по мимике, жестам, оттенкам речи, позе. </a:t>
            </a:r>
          </a:p>
          <a:p>
            <a:pPr lvl="0" algn="just"/>
            <a:r>
              <a:rPr lang="ru-RU" sz="4000" b="1" dirty="0" smtClean="0"/>
              <a:t>Распознавание </a:t>
            </a:r>
            <a:r>
              <a:rPr lang="ru-RU" sz="4000" b="1" dirty="0"/>
              <a:t>эмоций других людей</a:t>
            </a:r>
            <a:r>
              <a:rPr lang="ru-RU" sz="4000" dirty="0"/>
              <a:t> - умение воздействовать на эмоциональное состояние других людей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135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396</TotalTime>
  <Words>507</Words>
  <Application>Microsoft Office PowerPoint</Application>
  <PresentationFormat>Широкоэкранный</PresentationFormat>
  <Paragraphs>83</Paragraphs>
  <Slides>17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1" baseType="lpstr">
      <vt:lpstr>Arial</vt:lpstr>
      <vt:lpstr>Calibri</vt:lpstr>
      <vt:lpstr>Calibri Light</vt:lpstr>
      <vt:lpstr>Тема Office</vt:lpstr>
      <vt:lpstr>Развитие эмоционального интеллекта у взрослых и детей.  Внутренние ресурсы человека.</vt:lpstr>
      <vt:lpstr>Базовые эмоции (Яак Панксепп) </vt:lpstr>
      <vt:lpstr>Блокировка чувств</vt:lpstr>
      <vt:lpstr>Запрет на эмоции, выражаемые детьми</vt:lpstr>
      <vt:lpstr>Программы, блокирующие эмоции</vt:lpstr>
      <vt:lpstr>Пример взаимодействия взрослого человека с ребенком  (от ожидания восторга до горя)   Пример закрытого интереса подростка  РЯДОМ С РЕБЕНКОМ ДОЛЖЕН БЫТЬ ЭМОЦИОНАЛЬНО СТАБИЛЬНЫЙ ВЗРОСЛЫЙ</vt:lpstr>
      <vt:lpstr>Профилактика</vt:lpstr>
      <vt:lpstr>Тест Холла «Эмоциональный интеллект»   сайт PsyTests.org</vt:lpstr>
      <vt:lpstr>Эмоциональный интеллект Н. Холла </vt:lpstr>
      <vt:lpstr>СТРЕСС</vt:lpstr>
      <vt:lpstr>Этапы эмоционального реагирования на стресс</vt:lpstr>
      <vt:lpstr>Проживание горя</vt:lpstr>
      <vt:lpstr>Типы горя </vt:lpstr>
      <vt:lpstr>Стадии проживания горя по Элизабет Кюблер- Росс (2000)  </vt:lpstr>
      <vt:lpstr>Практика</vt:lpstr>
      <vt:lpstr>Ресурсное состояние </vt:lpstr>
      <vt:lpstr>Ресурсное состояние зависит от двух основных показателей: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Эмоциональный интеллект</dc:title>
  <dc:creator>ЛавриненкоИВ</dc:creator>
  <cp:lastModifiedBy>Ирина Валерьевна Лавриненко</cp:lastModifiedBy>
  <cp:revision>22</cp:revision>
  <dcterms:created xsi:type="dcterms:W3CDTF">2024-04-23T09:38:54Z</dcterms:created>
  <dcterms:modified xsi:type="dcterms:W3CDTF">2025-10-17T05:09:21Z</dcterms:modified>
</cp:coreProperties>
</file>