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8" r:id="rId2"/>
  </p:sldMasterIdLst>
  <p:sldIdLst>
    <p:sldId id="308" r:id="rId3"/>
    <p:sldId id="258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300" r:id="rId13"/>
    <p:sldId id="265" r:id="rId14"/>
    <p:sldId id="266" r:id="rId15"/>
    <p:sldId id="269" r:id="rId16"/>
    <p:sldId id="272" r:id="rId17"/>
    <p:sldId id="271" r:id="rId18"/>
    <p:sldId id="301" r:id="rId19"/>
    <p:sldId id="310" r:id="rId20"/>
    <p:sldId id="302" r:id="rId21"/>
    <p:sldId id="303" r:id="rId22"/>
    <p:sldId id="306" r:id="rId23"/>
    <p:sldId id="307" r:id="rId24"/>
    <p:sldId id="309" r:id="rId25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1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7E0BA-A806-0467-103B-E5BCC33DD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9C6EAF6-D744-25FE-F7AD-8340D719E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031ADA-79D5-C3D1-8500-6167AF3F3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F76F3-D555-492F-AE32-CAB5DF32C430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DF03E0-FADF-3D36-A804-8BC92F814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7C6500-C66D-464D-2F34-9D46F12E3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5FCA-76AC-47E6-88FC-83333DC6C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045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33B35-1821-CF31-F161-9208F204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1B4D61-2E6B-E6DF-73BA-C9925D524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D3116A-7629-9817-E7CE-1CAB52F2E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F76F3-D555-492F-AE32-CAB5DF32C430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5058B7-28D8-370A-56BB-113E8EB5B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166F67-E2B9-D324-B486-05822B0DE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5FCA-76AC-47E6-88FC-83333DC6C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82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95E90-B2F4-112D-C4FA-8CEA0C70C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16969B7-CF5B-512B-6636-EFA8E3FD2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F50E87-7A68-740E-479A-B6FBE8D10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F76F3-D555-492F-AE32-CAB5DF32C430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3C13BD-9CE8-E840-E899-0F1C0BC27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AF5718-2624-8F0D-DA6E-89180A5FB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5FCA-76AC-47E6-88FC-83333DC6C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984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38E344-9F2F-286A-F796-824DC4F6A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7852C5-1A90-C3B7-7842-8AA124DD60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C63E07-C209-841C-1DB9-E48D108D70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6F0415-9D29-5824-2D64-D2CBC45F8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F76F3-D555-492F-AE32-CAB5DF32C430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B80A63-44DF-4552-CCFA-D209FFF2F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CCAE70-2C1E-376B-3477-6CC673F4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5FCA-76AC-47E6-88FC-83333DC6C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447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281C2-4112-DFC6-37CA-BC9F03B1E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36B0F3-C654-67B1-9CDB-6D3D16A45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5A2740-0E36-4726-2348-129682B56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B9A13D-BBF1-9BDD-2852-249F2A8C8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B3B68B-DB6D-D38D-6E78-88D979571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73C372C-8D1F-329E-1CD6-1EAF953B8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F76F3-D555-492F-AE32-CAB5DF32C430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60602C0-70A0-6F59-87C1-29D6131BE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E1EA4A5-70CD-ACFE-9467-FFBA15C87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5FCA-76AC-47E6-88FC-83333DC6C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250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BA49D-525A-17CB-FB53-72B91E4CB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65DA4D-3C72-CA7E-8508-FAFC8B8F5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F76F3-D555-492F-AE32-CAB5DF32C430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E51D06-3319-3900-7270-8891EA95B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A9C576E-58D9-5689-3888-FCC57AA1F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5FCA-76AC-47E6-88FC-83333DC6C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349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35D24CB-E46E-0993-B443-455663A0A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F76F3-D555-492F-AE32-CAB5DF32C430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11A7905-E33B-EA64-C846-A9496EC36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25F7FE-BDEF-55EE-B2D4-6B50CE637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5FCA-76AC-47E6-88FC-83333DC6C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63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1F5DB8-8C00-C787-7512-0B85CE9A8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68C38-816F-0CCA-1B4F-17689BAA8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08D853-C4E3-F7A4-7FF9-3CFA138E3E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E1CA8F-44D2-BB59-D09A-3A4AF2DAA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F76F3-D555-492F-AE32-CAB5DF32C430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F24502-C6FA-EFDC-1A1B-BE8984A69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61DB05-3A94-E6CA-20E9-D9AA2F470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5FCA-76AC-47E6-88FC-83333DC6C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25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F04394-CCAB-530A-9FDB-0A3686067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805675D-277D-13A4-8942-B900B3B6DA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C84FDF-980B-BDCA-118C-51FF385DE9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7ED4CF-CDF2-E34F-3EB1-1032E384F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F76F3-D555-492F-AE32-CAB5DF32C430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701A30-802B-347D-7E62-36D47A3CD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612AB1-7FEA-E999-8318-9CD544CDD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5FCA-76AC-47E6-88FC-83333DC6C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898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CE77F-120F-2657-5CBA-5B77A1CDF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9AC617-2DF0-7671-6731-7D4B5497C0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F16632-7F11-57B9-E369-0A28C0C22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F76F3-D555-492F-AE32-CAB5DF32C430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0611FC-201A-A599-936E-816836BCB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EEB85A-6ED6-79A8-53AF-285045EF5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5FCA-76AC-47E6-88FC-83333DC6C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950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C86C4E3-F508-FB35-B8BB-3EC8B68C18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793BC8-E33F-E85B-9813-B31EEEF56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AAA93E-DA7E-AE7B-A18F-7B7F46CB1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F76F3-D555-492F-AE32-CAB5DF32C430}" type="datetimeFigureOut">
              <a:rPr lang="ru-RU" smtClean="0"/>
              <a:t>25.02.2026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8BF89F-6304-6C40-D3CA-BE73E7DC8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5E9054-8F18-6610-C556-B15A29210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5FCA-76AC-47E6-88FC-83333DC6C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844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E44B7-D137-A942-60E6-6AE8ED3C9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47690F-C4D2-AC5A-0387-3170B2F60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0BAEC0-86FA-274D-1356-24B5F3FBAB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0C3E65-AF53-9DA0-5094-5DC3997145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A31F50-039A-8954-5E99-FA23DADEA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30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12.xml"/><Relationship Id="rId5" Type="http://schemas.openxmlformats.org/officeDocument/2006/relationships/image" Target="../media/image22.png"/><Relationship Id="rId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8.png"/><Relationship Id="rId7" Type="http://schemas.microsoft.com/office/2007/relationships/hdphoto" Target="../media/hdphoto3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slide" Target="slide15.xml"/><Relationship Id="rId4" Type="http://schemas.microsoft.com/office/2007/relationships/hdphoto" Target="../media/hdphoto2.wdp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D09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3EE733-66DF-AEF1-EB7E-8AB298E96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BAA1257C-412F-1275-700E-87A3AE0FC2C4}"/>
              </a:ext>
            </a:extLst>
          </p:cNvPr>
          <p:cNvSpPr txBox="1"/>
          <p:nvPr/>
        </p:nvSpPr>
        <p:spPr>
          <a:xfrm>
            <a:off x="2209800" y="1459391"/>
            <a:ext cx="154686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ontserrat" panose="00000500000000000000"/>
                <a:cs typeface="Montserrat" panose="00000500000000000000"/>
                <a:sym typeface="Montserrat" panose="00000500000000000000"/>
              </a:rPr>
              <a:t>Методы и приемы, используемые на разных этапах урока биологии.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D76CB3F-9308-F91A-1C05-EB93A81CBB36}"/>
              </a:ext>
            </a:extLst>
          </p:cNvPr>
          <p:cNvSpPr/>
          <p:nvPr/>
        </p:nvSpPr>
        <p:spPr>
          <a:xfrm>
            <a:off x="5562600" y="4229100"/>
            <a:ext cx="8991600" cy="6319521"/>
          </a:xfrm>
          <a:custGeom>
            <a:avLst/>
            <a:gdLst/>
            <a:ahLst/>
            <a:cxnLst/>
            <a:rect l="l" t="t" r="r" b="b"/>
            <a:pathLst>
              <a:path w="10264775" h="8361126">
                <a:moveTo>
                  <a:pt x="0" y="0"/>
                </a:moveTo>
                <a:lnTo>
                  <a:pt x="10264775" y="0"/>
                </a:lnTo>
                <a:lnTo>
                  <a:pt x="10264775" y="8361125"/>
                </a:lnTo>
                <a:lnTo>
                  <a:pt x="0" y="8361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4327EC-43ED-4ADC-F462-D3B7686AF86F}"/>
              </a:ext>
            </a:extLst>
          </p:cNvPr>
          <p:cNvSpPr txBox="1"/>
          <p:nvPr/>
        </p:nvSpPr>
        <p:spPr>
          <a:xfrm>
            <a:off x="6774873" y="6286500"/>
            <a:ext cx="633845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Прохорова Кристина Константиновна, учитель биологии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квалификационной категории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МБОУ «Лицей Технополис».</a:t>
            </a:r>
          </a:p>
        </p:txBody>
      </p:sp>
      <p:pic>
        <p:nvPicPr>
          <p:cNvPr id="11" name="Рисунок 10" descr="Изображение выглядит как одежда, в помещении, Образование, классная комнат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A5A8299-CE2C-00FF-0E2E-8748CA0ACF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5" y="5143500"/>
            <a:ext cx="6471568" cy="38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47B7675-4E08-C5F4-E810-7F4C97D9D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4438" y="7641116"/>
            <a:ext cx="4393562" cy="36124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1F55CC-16CB-A6DE-D5AA-DE8DAB98E7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21303" y="4380361"/>
            <a:ext cx="4269333" cy="223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1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D09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67EB51-BFC4-BCD2-0465-862C67F67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002680-A4FA-91D0-6A74-45ECC430BB98}"/>
              </a:ext>
            </a:extLst>
          </p:cNvPr>
          <p:cNvSpPr txBox="1"/>
          <p:nvPr/>
        </p:nvSpPr>
        <p:spPr>
          <a:xfrm>
            <a:off x="2514600" y="296229"/>
            <a:ext cx="15087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1" i="1" dirty="0"/>
              <a:t>Увеличение элементов природного объекта</a:t>
            </a:r>
            <a:r>
              <a:rPr lang="ru-RU" sz="6000" dirty="0"/>
              <a:t>.</a:t>
            </a:r>
            <a:br>
              <a:rPr lang="ru-RU" sz="6000" dirty="0"/>
            </a:br>
            <a:endParaRPr lang="ru-RU" sz="6000" b="1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03EF80-684F-4E75-F9D1-E679A07BF161}"/>
              </a:ext>
            </a:extLst>
          </p:cNvPr>
          <p:cNvSpPr txBox="1"/>
          <p:nvPr/>
        </p:nvSpPr>
        <p:spPr>
          <a:xfrm>
            <a:off x="873228" y="2552700"/>
            <a:ext cx="16728972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ru-RU" sz="4800" dirty="0">
                <a:cs typeface="Times New Roman" panose="02020603050405020304" pitchFamily="18" charset="0"/>
              </a:rPr>
              <a:t>С помощью данного инструмента ученик может выявить новые детали строения природного объекта. Выглядит это следующим образом: на экране представлен природный объект, стратегически важные точки объекта отмечены метками, кликая по которым ученик может рассмотреть их ближе. </a:t>
            </a:r>
            <a:endParaRPr lang="en-US" sz="4800" dirty="0">
              <a:cs typeface="Times New Roman" panose="02020603050405020304" pitchFamily="18" charset="0"/>
            </a:endParaRPr>
          </a:p>
          <a:p>
            <a:pPr indent="457200" algn="ctr"/>
            <a:endParaRPr lang="ru-RU" sz="4800" dirty="0">
              <a:cs typeface="Times New Roman" panose="02020603050405020304" pitchFamily="18" charset="0"/>
            </a:endParaRPr>
          </a:p>
          <a:p>
            <a:pPr indent="457200" algn="ctr"/>
            <a:r>
              <a:rPr lang="ru-RU" sz="4800" i="1" dirty="0">
                <a:cs typeface="Times New Roman" panose="02020603050405020304" pitchFamily="18" charset="0"/>
              </a:rPr>
              <a:t>На следующих слайдах вы можете увидеть такой инструмент на примере экспоната кошки. </a:t>
            </a:r>
          </a:p>
        </p:txBody>
      </p:sp>
    </p:spTree>
    <p:extLst>
      <p:ext uri="{BB962C8B-B14F-4D97-AF65-F5344CB8AC3E}">
        <p14:creationId xmlns:p14="http://schemas.microsoft.com/office/powerpoint/2010/main" val="6851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042" y="0"/>
            <a:ext cx="18985043" cy="10287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5666" y="503948"/>
            <a:ext cx="15530642" cy="1989482"/>
          </a:xfrm>
        </p:spPr>
        <p:txBody>
          <a:bodyPr>
            <a:prstTxWarp prst="textWave2">
              <a:avLst/>
            </a:prstTxWarp>
          </a:bodyPr>
          <a:lstStyle/>
          <a:p>
            <a:pPr algn="ctr"/>
            <a:r>
              <a:rPr lang="ru-RU" cap="none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Увеличение элементов природного объекта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530" y="2818340"/>
            <a:ext cx="10498904" cy="7143750"/>
          </a:xfrm>
        </p:spPr>
      </p:pic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019" y="8570743"/>
            <a:ext cx="278717" cy="278717"/>
          </a:xfrm>
          <a:prstGeom prst="rect">
            <a:avLst/>
          </a:prstGeom>
        </p:spPr>
      </p:pic>
      <p:pic>
        <p:nvPicPr>
          <p:cNvPr id="17" name="Рисунок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232" y="4158647"/>
            <a:ext cx="278717" cy="27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718" y="1640684"/>
            <a:ext cx="8891528" cy="7046117"/>
          </a:xfrm>
          <a:prstGeom prst="rect">
            <a:avLst/>
          </a:prstGeom>
        </p:spPr>
      </p:pic>
      <p:pic>
        <p:nvPicPr>
          <p:cNvPr id="3074" name="Picture 2" descr="http://iconizer.net/files/Devine_icons/thumb/128/Home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54" y="219809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099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049" y="1511026"/>
            <a:ext cx="9986168" cy="7913570"/>
          </a:xfrm>
          <a:prstGeom prst="rect">
            <a:avLst/>
          </a:prstGeom>
        </p:spPr>
      </p:pic>
      <p:pic>
        <p:nvPicPr>
          <p:cNvPr id="4098" name="Picture 2" descr="http://iconizer.net/files/Devine_icons/thumb/128/Home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12" y="153866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25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Картинки по запросу cnjk aj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oktanta.ru/images/goods/big/2146_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9" b="90000" l="4167" r="90500">
                        <a14:foregroundMark x1="4167" y1="20222" x2="36167" y2="5111"/>
                        <a14:foregroundMark x1="37333" y1="15556" x2="41167" y2="36000"/>
                        <a14:foregroundMark x1="74667" y1="64000" x2="89667" y2="52222"/>
                        <a14:foregroundMark x1="87500" y1="56667" x2="90500" y2="54889"/>
                        <a14:foregroundMark x1="64333" y1="86444" x2="85500" y2="74667"/>
                        <a14:foregroundMark x1="79667" y1="74222" x2="84333" y2="72444"/>
                        <a14:foregroundMark x1="81833" y1="80667" x2="87667" y2="7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3977">
            <a:off x="11673895" y="1379096"/>
            <a:ext cx="5200649" cy="390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mg.lenagold.ru/o/optic/optika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699" y="177041"/>
            <a:ext cx="5842488" cy="993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Картинки по запросу микропрепарат готовый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99583" l="0" r="90000">
                        <a14:foregroundMark x1="6250" y1="5208" x2="19063" y2="96458"/>
                        <a14:foregroundMark x1="56094" y1="75417" x2="57969" y2="91042"/>
                        <a14:foregroundMark x1="55469" y1="93750" x2="55156" y2="9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794" y="8122334"/>
            <a:ext cx="278717" cy="278717"/>
          </a:xfrm>
          <a:prstGeom prst="rect">
            <a:avLst/>
          </a:prstGeom>
        </p:spPr>
      </p:pic>
      <p:pic>
        <p:nvPicPr>
          <p:cNvPr id="14" name="Рисунок 1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490" y="6961751"/>
            <a:ext cx="278717" cy="27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930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0" y="-142407"/>
            <a:ext cx="15530642" cy="1989482"/>
          </a:xfrm>
        </p:spPr>
        <p:txBody>
          <a:bodyPr/>
          <a:lstStyle/>
          <a:p>
            <a:r>
              <a:rPr lang="ru-RU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Инфузория - туфелька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86311" y="1731365"/>
            <a:ext cx="8032064" cy="8330784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dirty="0"/>
              <a:t>Инфузория-туфелька – вид простейших одноклеточных животных из класса ресничных инфузорий типа инфузории. Свое название данный вид получил за внешнее сходство с подошвой туфельки. Инфузории-туфельки обитают в пресных водоемах любого типа со стоячей водой и наличием в воде массы разлагающихся органических веществ. Также данные организмы встречаются в аквариумах. В этом можно убедиться, отобрав пробы воды с илом из аквариума и рассмотрев их под микроскопом. В строении инфузории-туфельки отмечаются характерные особенности. Это относительно крупный организм, размеры тела достигают 0,5 мм. Минимальные размеры особей – от 0,1 мм. Форма тела, как уже было отмечено, напоминает туфельку. Внешней оболочкой этого простейшего является наружная мембрана. Под ней находится пелликула – плотный слой цитоплазмы с уплощенными мембранными цистернами (альвеолами), микротрубочками и другими составляющими цитоскелета.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218" name="Picture 2" descr="Картинки по запросу микропрепарат инфузор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50" y="2585804"/>
            <a:ext cx="8100767" cy="60934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conizer.net/files/Devine_icons/thumb/128/Home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41" y="-142407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53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45424" y="854441"/>
            <a:ext cx="8005499" cy="8746763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dirty="0">
                <a:effectLst/>
              </a:rPr>
              <a:t>Цикло́пы (лат. </a:t>
            </a:r>
            <a:r>
              <a:rPr lang="la-Latn" b="1" i="1" dirty="0">
                <a:effectLst/>
              </a:rPr>
              <a:t>Cyclopidae</a:t>
            </a:r>
            <a:r>
              <a:rPr lang="ru-RU" b="1" dirty="0">
                <a:effectLst/>
              </a:rPr>
              <a:t>) — семейство веслоногих рачков c длиной тела 1—5,5 мм, имеющих непарный лобный глазок, из-за которого они и получили своё название. Антеннулы у циклопов короткие, служащие для плавания антенны одноветвистые. У циклопов 4 пары развитых ног. Пятая пара у самцов преобразована в орган для удержания самки при половом процессе. Сердце  них отсутствует. Кровеносных сосудов нет. Органы омывает бесцветная гемолимфа, движению которой способствует пульсация кишечника. Дышит всей поверхностью тела. Нервная система в виде головного «мозга», брюшной тяжи, образующего «лестницу», узлов нет. Известно около 250 видов, распространённых по всему земному шару. Обитают обычно у дна пресноводных водоёмов, и лишь немногие — в толще воды. Циклопы — хищники и питаются простейшими, коловратками, мелкими рачками. Сами служат пищей многим рыбам и малькам. Могут служить промежуточными хозяевами паразитических червей (ришты,  широкого лентеца и других).</a:t>
            </a:r>
            <a:endParaRPr lang="ru-RU" b="1" dirty="0"/>
          </a:p>
        </p:txBody>
      </p:sp>
      <p:pic>
        <p:nvPicPr>
          <p:cNvPr id="8194" name="Picture 2" descr="Картинки по запросу микропрепарат цикло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102" y="3594362"/>
            <a:ext cx="7717877" cy="494867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conizer.net/files/Devine_icons/thumb/128/Home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49" y="532157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B05B78F-A26E-F406-43C4-B5D8779E1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063" y="822191"/>
            <a:ext cx="5715000" cy="2307859"/>
          </a:xfrm>
        </p:spPr>
        <p:txBody>
          <a:bodyPr/>
          <a:lstStyle/>
          <a:p>
            <a:r>
              <a:rPr lang="ru-RU" cap="non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Циклоп</a:t>
            </a:r>
          </a:p>
        </p:txBody>
      </p:sp>
    </p:spTree>
    <p:extLst>
      <p:ext uri="{BB962C8B-B14F-4D97-AF65-F5344CB8AC3E}">
        <p14:creationId xmlns:p14="http://schemas.microsoft.com/office/powerpoint/2010/main" val="2863247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35134C-CD06-C11A-00F1-846880AE7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диаграмма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829ADDC-FD0C-CFCA-40AC-A31B3BF77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2900"/>
            <a:ext cx="18288001" cy="1089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2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текст, беспозвоночный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9A598D7-C41E-B51A-30E1-6C3A45A2F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66700"/>
            <a:ext cx="7454770" cy="9594084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снимок экрана, докумен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5595226-EBC9-D5D8-1683-6DD0E0980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1706"/>
            <a:ext cx="7848600" cy="1009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8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D09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6BC128-1014-00B9-8D3A-7A97AEE6D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D25F640-CECA-3B14-A3DE-0508D93AEF3E}"/>
              </a:ext>
            </a:extLst>
          </p:cNvPr>
          <p:cNvSpPr txBox="1"/>
          <p:nvPr/>
        </p:nvSpPr>
        <p:spPr>
          <a:xfrm>
            <a:off x="2252109" y="268014"/>
            <a:ext cx="15087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i="1" dirty="0"/>
              <a:t>Биологические визитки.</a:t>
            </a:r>
            <a:endParaRPr lang="ru-RU" sz="6000" b="1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F8D1A2-57FF-F171-C0B0-DEAD8D78E1A4}"/>
              </a:ext>
            </a:extLst>
          </p:cNvPr>
          <p:cNvSpPr txBox="1"/>
          <p:nvPr/>
        </p:nvSpPr>
        <p:spPr>
          <a:xfrm>
            <a:off x="955115" y="1246714"/>
            <a:ext cx="167289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ru-RU" sz="4800" dirty="0">
                <a:effectLst/>
                <a:ea typeface="Aptos" panose="020B0004020202020204" pitchFamily="34" charset="0"/>
              </a:rPr>
              <a:t>Это карточки небольшого размера, которые содержат сведения о биологических объектах или явлениях. </a:t>
            </a:r>
            <a:endParaRPr lang="ru-RU" sz="4800" dirty="0"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Изображение выглядит как текст, рукописный текст, чернил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FCD164F-74D5-6E06-5697-78580A3B38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85" y="3692413"/>
            <a:ext cx="7977552" cy="5910448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AE2DA12-7576-8141-8B99-57B12FB89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485" y="3009900"/>
            <a:ext cx="8877327" cy="3348694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текст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1A48334-1ED1-E8E9-6C53-9C4747EFB8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995" y="5964578"/>
            <a:ext cx="3018189" cy="4269008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текст, снимок экрана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B7B3D88-CE78-97AA-9B62-9962E467D6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442" y="5976520"/>
            <a:ext cx="3018188" cy="426900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текст, снимок экрана, программное обеспечение, Значок на компьютер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D0F1ECB-D639-0D6C-E424-4CF9DD9F2E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7156" y="5976520"/>
            <a:ext cx="3018189" cy="42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4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D0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462555" y="4518142"/>
            <a:ext cx="10749388" cy="8755865"/>
          </a:xfrm>
          <a:custGeom>
            <a:avLst/>
            <a:gdLst/>
            <a:ahLst/>
            <a:cxnLst/>
            <a:rect l="l" t="t" r="r" b="b"/>
            <a:pathLst>
              <a:path w="10749388" h="8755865">
                <a:moveTo>
                  <a:pt x="0" y="0"/>
                </a:moveTo>
                <a:lnTo>
                  <a:pt x="10749388" y="0"/>
                </a:lnTo>
                <a:lnTo>
                  <a:pt x="10749388" y="8755865"/>
                </a:lnTo>
                <a:lnTo>
                  <a:pt x="0" y="87558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493F2D-E9AA-7D9F-99B3-4303E0477840}"/>
              </a:ext>
            </a:extLst>
          </p:cNvPr>
          <p:cNvSpPr txBox="1"/>
          <p:nvPr/>
        </p:nvSpPr>
        <p:spPr>
          <a:xfrm>
            <a:off x="4551218" y="648563"/>
            <a:ext cx="116031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i="1" dirty="0"/>
              <a:t>Мультимедийные презентации.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3E913E-0771-AA3E-AF80-20223CF0E8F8}"/>
              </a:ext>
            </a:extLst>
          </p:cNvPr>
          <p:cNvSpPr txBox="1"/>
          <p:nvPr/>
        </p:nvSpPr>
        <p:spPr>
          <a:xfrm>
            <a:off x="609600" y="1943100"/>
            <a:ext cx="174147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1" dirty="0"/>
              <a:t>Цель   презентации </a:t>
            </a:r>
            <a:r>
              <a:rPr lang="ru-RU" sz="6000" dirty="0"/>
              <a:t>– донести информацию в наглядной, легко воспринимаемой форме.   </a:t>
            </a:r>
          </a:p>
        </p:txBody>
      </p:sp>
      <p:pic>
        <p:nvPicPr>
          <p:cNvPr id="9" name="Рисунок 8" descr="Изображение выглядит как Легкая закуска, еда, коф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483D053-97C5-9B17-AD94-52BC151E86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5" y="4589961"/>
            <a:ext cx="6781800" cy="3629896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цвето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0062F16-C4D7-8207-458E-D751E60C26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661" y="4608918"/>
            <a:ext cx="6390295" cy="361093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рыба, снимок экрана, аквариу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0E56885-628F-F051-00AF-1883DCA12E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9854" y="4640091"/>
            <a:ext cx="5690644" cy="3610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зарисовка, диаграмма, рисуно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013D446-25C6-930C-E769-D07217F28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0621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D09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21D5EC-2FBE-E61B-85E0-CEB0E2D90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снимок экрана, веб-страница, Веб-сай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5BCE617-0CBF-F8D4-0C0F-2EE99FE12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95500"/>
            <a:ext cx="9764488" cy="6506483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в помещении, человек, классная комнат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6CDEBDA-0883-AC17-47A9-B2EF5B15A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078" y="1028700"/>
            <a:ext cx="6145949" cy="4066022"/>
          </a:xfrm>
          <a:prstGeom prst="rect">
            <a:avLst/>
          </a:prstGeom>
        </p:spPr>
      </p:pic>
      <p:pic>
        <p:nvPicPr>
          <p:cNvPr id="4" name="Рисунок 3" descr="Изображение выглядит как одежда, человек, стена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966F00B-6726-27CE-60CC-0CB7801F6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907" y="5354337"/>
            <a:ext cx="6138081" cy="40660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CA3A04-460F-0BC5-DE68-293DCB0FCFC4}"/>
              </a:ext>
            </a:extLst>
          </p:cNvPr>
          <p:cNvSpPr txBox="1"/>
          <p:nvPr/>
        </p:nvSpPr>
        <p:spPr>
          <a:xfrm>
            <a:off x="2215244" y="742921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/>
              <a:t>https://learningapps.org/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51029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D09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86C65E-6AB4-40D2-08B7-0C03ABB17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, рукописный текст, сердц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6FB9A7D-8F5D-2AD2-A244-0E496018A3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49" y="247650"/>
            <a:ext cx="7213600" cy="5410200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письмо, рукописный текст, Самоклеющийся листо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412646D-7FAE-B76D-EF93-47B86CBABA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308" y="1438274"/>
            <a:ext cx="5557838" cy="7410450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Самоклеющийся листок, мультфильм, Бумажное издел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5FC5F5A-4410-EF69-1754-D640350C64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106" y="2119312"/>
            <a:ext cx="4536282" cy="604837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Самоклеющийся листок, рукописный текст, Бумажное издел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7913D8B-2E2D-890A-68EB-56303B28EF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40684"/>
            <a:ext cx="5943600" cy="417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9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D09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899DAF-3694-8C78-DCFA-CD43A987A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AE301090-914F-B1B9-2FAA-7F066F46446C}"/>
              </a:ext>
            </a:extLst>
          </p:cNvPr>
          <p:cNvSpPr txBox="1"/>
          <p:nvPr/>
        </p:nvSpPr>
        <p:spPr>
          <a:xfrm>
            <a:off x="2209800" y="1459391"/>
            <a:ext cx="154686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ontserrat" panose="00000500000000000000"/>
                <a:cs typeface="Montserrat" panose="00000500000000000000"/>
                <a:sym typeface="Montserrat" panose="00000500000000000000"/>
              </a:rPr>
              <a:t>Методы и приемы, используемые на разных этапах урока биологии.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7A42770-06CA-A005-0AFF-4C305A7D3EC9}"/>
              </a:ext>
            </a:extLst>
          </p:cNvPr>
          <p:cNvSpPr/>
          <p:nvPr/>
        </p:nvSpPr>
        <p:spPr>
          <a:xfrm>
            <a:off x="5562600" y="4229100"/>
            <a:ext cx="8991600" cy="6319521"/>
          </a:xfrm>
          <a:custGeom>
            <a:avLst/>
            <a:gdLst/>
            <a:ahLst/>
            <a:cxnLst/>
            <a:rect l="l" t="t" r="r" b="b"/>
            <a:pathLst>
              <a:path w="10264775" h="8361126">
                <a:moveTo>
                  <a:pt x="0" y="0"/>
                </a:moveTo>
                <a:lnTo>
                  <a:pt x="10264775" y="0"/>
                </a:lnTo>
                <a:lnTo>
                  <a:pt x="10264775" y="8361125"/>
                </a:lnTo>
                <a:lnTo>
                  <a:pt x="0" y="8361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3F8F87-96F8-4218-7F65-F9E09C0C24DD}"/>
              </a:ext>
            </a:extLst>
          </p:cNvPr>
          <p:cNvSpPr txBox="1"/>
          <p:nvPr/>
        </p:nvSpPr>
        <p:spPr>
          <a:xfrm>
            <a:off x="6774873" y="6286500"/>
            <a:ext cx="633845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Прохорова Кристина Константиновна, учитель биологии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квалификационной категории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МБОУ «Лицей Технополис».</a:t>
            </a:r>
          </a:p>
        </p:txBody>
      </p:sp>
      <p:pic>
        <p:nvPicPr>
          <p:cNvPr id="11" name="Рисунок 10" descr="Изображение выглядит как одежда, в помещении, Образование, классная комнат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B68F789-FB4D-4AA6-495E-925E47DFF1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5" y="5143500"/>
            <a:ext cx="6471568" cy="38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890FB4-67C1-C253-2AEE-482BDA3B40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4438" y="7641116"/>
            <a:ext cx="4393562" cy="36124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B5BFCEC-2AC4-36C2-DB16-0D65114693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21303" y="4380361"/>
            <a:ext cx="4269333" cy="223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2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D09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4D4996-CECE-9860-0CA6-A475E6AD7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EFF9B753-81A0-80A4-DCD1-242192FFA21F}"/>
              </a:ext>
            </a:extLst>
          </p:cNvPr>
          <p:cNvSpPr/>
          <p:nvPr/>
        </p:nvSpPr>
        <p:spPr>
          <a:xfrm>
            <a:off x="12462555" y="4518142"/>
            <a:ext cx="10749388" cy="8755865"/>
          </a:xfrm>
          <a:custGeom>
            <a:avLst/>
            <a:gdLst/>
            <a:ahLst/>
            <a:cxnLst/>
            <a:rect l="l" t="t" r="r" b="b"/>
            <a:pathLst>
              <a:path w="10749388" h="8755865">
                <a:moveTo>
                  <a:pt x="0" y="0"/>
                </a:moveTo>
                <a:lnTo>
                  <a:pt x="10749388" y="0"/>
                </a:lnTo>
                <a:lnTo>
                  <a:pt x="10749388" y="8755865"/>
                </a:lnTo>
                <a:lnTo>
                  <a:pt x="0" y="87558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8B0731-969E-7465-CE5F-59082BB6BBCF}"/>
              </a:ext>
            </a:extLst>
          </p:cNvPr>
          <p:cNvSpPr txBox="1"/>
          <p:nvPr/>
        </p:nvSpPr>
        <p:spPr>
          <a:xfrm>
            <a:off x="4551218" y="648563"/>
            <a:ext cx="116031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1" i="1" dirty="0"/>
              <a:t>Звуковые и видеовставки.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6693A3-1CB5-A181-1458-4A5B3FC0369E}"/>
              </a:ext>
            </a:extLst>
          </p:cNvPr>
          <p:cNvSpPr txBox="1"/>
          <p:nvPr/>
        </p:nvSpPr>
        <p:spPr>
          <a:xfrm>
            <a:off x="685800" y="1727180"/>
            <a:ext cx="1741477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dirty="0"/>
              <a:t>Дети могут увидеть тех животных или те растения, которые расположены в разных средах обитания, могут услышать звуки, издаваемые животными или музыкальными инструментами.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9BA4E7-389D-F434-58E9-C89FD6F8C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5702356"/>
            <a:ext cx="4914991" cy="3784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D68F37-00F0-47F3-A599-6E08CF9B5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5676900"/>
            <a:ext cx="4191000" cy="419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1873CF-B44D-E285-A8F5-2A3B832660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8599" y="5676900"/>
            <a:ext cx="5564909" cy="417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0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D09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FAB92B-AB56-866E-44BD-9D952EF11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066CC290-06C0-3E06-61AA-BA5622B49CB0}"/>
              </a:ext>
            </a:extLst>
          </p:cNvPr>
          <p:cNvSpPr/>
          <p:nvPr/>
        </p:nvSpPr>
        <p:spPr>
          <a:xfrm>
            <a:off x="12462555" y="4518142"/>
            <a:ext cx="10749388" cy="8755865"/>
          </a:xfrm>
          <a:custGeom>
            <a:avLst/>
            <a:gdLst/>
            <a:ahLst/>
            <a:cxnLst/>
            <a:rect l="l" t="t" r="r" b="b"/>
            <a:pathLst>
              <a:path w="10749388" h="8755865">
                <a:moveTo>
                  <a:pt x="0" y="0"/>
                </a:moveTo>
                <a:lnTo>
                  <a:pt x="10749388" y="0"/>
                </a:lnTo>
                <a:lnTo>
                  <a:pt x="10749388" y="8755865"/>
                </a:lnTo>
                <a:lnTo>
                  <a:pt x="0" y="87558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9" name="Рисунок 8" descr="Изображение выглядит как текст, снимок экрана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07126FD-6D99-24A4-E57C-6B7318667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9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685C97-E0B2-4FF8-5A23-88AA46711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70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5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D09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EF3BE3-BC06-309F-3AD1-2560AB814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7FA5D37F-29B4-5604-6D93-D1272471A333}"/>
              </a:ext>
            </a:extLst>
          </p:cNvPr>
          <p:cNvSpPr/>
          <p:nvPr/>
        </p:nvSpPr>
        <p:spPr>
          <a:xfrm>
            <a:off x="12462555" y="4518142"/>
            <a:ext cx="10749388" cy="8755865"/>
          </a:xfrm>
          <a:custGeom>
            <a:avLst/>
            <a:gdLst/>
            <a:ahLst/>
            <a:cxnLst/>
            <a:rect l="l" t="t" r="r" b="b"/>
            <a:pathLst>
              <a:path w="10749388" h="8755865">
                <a:moveTo>
                  <a:pt x="0" y="0"/>
                </a:moveTo>
                <a:lnTo>
                  <a:pt x="10749388" y="0"/>
                </a:lnTo>
                <a:lnTo>
                  <a:pt x="10749388" y="8755865"/>
                </a:lnTo>
                <a:lnTo>
                  <a:pt x="0" y="87558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8D97AA-DDBF-3372-5FE7-019E4D569D02}"/>
              </a:ext>
            </a:extLst>
          </p:cNvPr>
          <p:cNvSpPr txBox="1"/>
          <p:nvPr/>
        </p:nvSpPr>
        <p:spPr>
          <a:xfrm>
            <a:off x="4617613" y="233248"/>
            <a:ext cx="116031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0" b="1" i="1" dirty="0"/>
              <a:t>Схемы и биологические рисунки.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D9A27C-6D28-9A5D-DD96-C3D22E369078}"/>
              </a:ext>
            </a:extLst>
          </p:cNvPr>
          <p:cNvSpPr txBox="1"/>
          <p:nvPr/>
        </p:nvSpPr>
        <p:spPr>
          <a:xfrm>
            <a:off x="859373" y="1297887"/>
            <a:ext cx="1741477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effectLst/>
                <a:ea typeface="Aptos" panose="020B0004020202020204" pitchFamily="34" charset="0"/>
              </a:rPr>
              <a:t>Биологический рисунок обладает свойством наглядности: </a:t>
            </a:r>
          </a:p>
          <a:p>
            <a:pPr algn="ctr"/>
            <a:r>
              <a:rPr lang="ru-RU" sz="4800" dirty="0">
                <a:effectLst/>
                <a:ea typeface="Aptos" panose="020B0004020202020204" pitchFamily="34" charset="0"/>
              </a:rPr>
              <a:t>любой человек может понять, как устроен биологический объект, поглядев на правильно выполненный рисунок, тогда как описание строения объекта может быть понятно не всем. </a:t>
            </a:r>
            <a:r>
              <a:rPr lang="ru-RU" sz="4800" b="1" dirty="0">
                <a:effectLst/>
                <a:ea typeface="Aptos" panose="020B0004020202020204" pitchFamily="34" charset="0"/>
              </a:rPr>
              <a:t> </a:t>
            </a:r>
            <a:endParaRPr lang="ru-RU" sz="4800" dirty="0"/>
          </a:p>
        </p:txBody>
      </p:sp>
      <p:pic>
        <p:nvPicPr>
          <p:cNvPr id="9" name="Рисунок 8" descr="Изображение выглядит как рисунок, дизайн, иллюстрация, духовые инструменты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7FB76AF-63A5-86DF-DCDD-D93695ACC4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18" y="4648821"/>
            <a:ext cx="3957595" cy="559773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оригами, зонти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222F4B5-A630-6CDE-3746-5D285BD0F2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805" y="4710918"/>
            <a:ext cx="3991440" cy="564560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бумага, книга, Бумажное издел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550E8CB-0D4F-FB14-BD00-76DFD4A228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437" y="4838701"/>
            <a:ext cx="4570301" cy="5390036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грифельная доска, рукописный текст, мело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D6A2875-CB7C-939C-DAC7-B8BCE8EC4E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638" y="5076507"/>
            <a:ext cx="4659302" cy="497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4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D09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CD3E89-5788-BD5C-A52A-51E98EB68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C373C4BC-6AB5-F468-4E81-96C04C1C1BD3}"/>
              </a:ext>
            </a:extLst>
          </p:cNvPr>
          <p:cNvSpPr/>
          <p:nvPr/>
        </p:nvSpPr>
        <p:spPr>
          <a:xfrm>
            <a:off x="12462555" y="4518142"/>
            <a:ext cx="10749388" cy="8755865"/>
          </a:xfrm>
          <a:custGeom>
            <a:avLst/>
            <a:gdLst/>
            <a:ahLst/>
            <a:cxnLst/>
            <a:rect l="l" t="t" r="r" b="b"/>
            <a:pathLst>
              <a:path w="10749388" h="8755865">
                <a:moveTo>
                  <a:pt x="0" y="0"/>
                </a:moveTo>
                <a:lnTo>
                  <a:pt x="10749388" y="0"/>
                </a:lnTo>
                <a:lnTo>
                  <a:pt x="10749388" y="8755865"/>
                </a:lnTo>
                <a:lnTo>
                  <a:pt x="0" y="87558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4" name="Рисунок 3" descr="Изображение выглядит как снимок экрана, текст, мультфильм, жираф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609FCD0-E447-F997-CB3C-F8142DC27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4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D09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3A2BB2-F802-959A-0FDC-16FC2CE29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2B710FA6-1EFA-28E5-DEE1-5C319F964BDA}"/>
              </a:ext>
            </a:extLst>
          </p:cNvPr>
          <p:cNvSpPr/>
          <p:nvPr/>
        </p:nvSpPr>
        <p:spPr>
          <a:xfrm>
            <a:off x="12462555" y="4518142"/>
            <a:ext cx="10749388" cy="8755865"/>
          </a:xfrm>
          <a:custGeom>
            <a:avLst/>
            <a:gdLst/>
            <a:ahLst/>
            <a:cxnLst/>
            <a:rect l="l" t="t" r="r" b="b"/>
            <a:pathLst>
              <a:path w="10749388" h="8755865">
                <a:moveTo>
                  <a:pt x="0" y="0"/>
                </a:moveTo>
                <a:lnTo>
                  <a:pt x="10749388" y="0"/>
                </a:lnTo>
                <a:lnTo>
                  <a:pt x="10749388" y="8755865"/>
                </a:lnTo>
                <a:lnTo>
                  <a:pt x="0" y="87558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цветок, растение, Сосудистое растение, Наземное растен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6C692B3-4BB3-C37B-56EA-CFFE9E9DB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5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8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D09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F5CE71-C558-AD2A-AC66-9DD46BBFC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9DD5D-5AB2-2283-51D3-39D9525A5221}"/>
              </a:ext>
            </a:extLst>
          </p:cNvPr>
          <p:cNvSpPr txBox="1">
            <a:spLocks/>
          </p:cNvSpPr>
          <p:nvPr/>
        </p:nvSpPr>
        <p:spPr>
          <a:xfrm>
            <a:off x="4419600" y="576082"/>
            <a:ext cx="10936119" cy="177893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/>
              <a:t>Инструменты виртуального проектирования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85AFB425-1B41-42E6-8A0C-3F966B54C480}"/>
              </a:ext>
            </a:extLst>
          </p:cNvPr>
          <p:cNvCxnSpPr>
            <a:cxnSpLocks/>
          </p:cNvCxnSpPr>
          <p:nvPr/>
        </p:nvCxnSpPr>
        <p:spPr>
          <a:xfrm flipH="1">
            <a:off x="2318279" y="1373134"/>
            <a:ext cx="4158721" cy="12003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0C396D0F-3D27-045D-7CF6-A14120BF07B7}"/>
              </a:ext>
            </a:extLst>
          </p:cNvPr>
          <p:cNvCxnSpPr>
            <a:cxnSpLocks/>
          </p:cNvCxnSpPr>
          <p:nvPr/>
        </p:nvCxnSpPr>
        <p:spPr>
          <a:xfrm flipH="1">
            <a:off x="5334000" y="1943100"/>
            <a:ext cx="2590800" cy="22501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11697A6A-90F4-A5ED-E0B7-F99C97CF049F}"/>
              </a:ext>
            </a:extLst>
          </p:cNvPr>
          <p:cNvCxnSpPr>
            <a:cxnSpLocks/>
          </p:cNvCxnSpPr>
          <p:nvPr/>
        </p:nvCxnSpPr>
        <p:spPr>
          <a:xfrm flipH="1">
            <a:off x="9305279" y="1943100"/>
            <a:ext cx="541648" cy="22501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0F802218-CD67-255C-ABAD-907F1F74D636}"/>
              </a:ext>
            </a:extLst>
          </p:cNvPr>
          <p:cNvCxnSpPr>
            <a:cxnSpLocks/>
          </p:cNvCxnSpPr>
          <p:nvPr/>
        </p:nvCxnSpPr>
        <p:spPr>
          <a:xfrm>
            <a:off x="11658600" y="1943100"/>
            <a:ext cx="286188" cy="23045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42F17D19-D88D-84D7-BBD3-D9D05457555E}"/>
              </a:ext>
            </a:extLst>
          </p:cNvPr>
          <p:cNvCxnSpPr>
            <a:cxnSpLocks/>
          </p:cNvCxnSpPr>
          <p:nvPr/>
        </p:nvCxnSpPr>
        <p:spPr>
          <a:xfrm>
            <a:off x="12155720" y="1639237"/>
            <a:ext cx="2953063" cy="24642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E3DFEC4A-0320-E30C-A6C3-8B59586EE90F}"/>
              </a:ext>
            </a:extLst>
          </p:cNvPr>
          <p:cNvCxnSpPr>
            <a:cxnSpLocks/>
          </p:cNvCxnSpPr>
          <p:nvPr/>
        </p:nvCxnSpPr>
        <p:spPr>
          <a:xfrm>
            <a:off x="14077847" y="1237203"/>
            <a:ext cx="3667815" cy="12868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D02298-1F13-C6A8-4456-F14252868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" y="3501399"/>
            <a:ext cx="18260291" cy="67951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97D552-AE62-9E13-B138-8729DCCB715E}"/>
              </a:ext>
            </a:extLst>
          </p:cNvPr>
          <p:cNvSpPr txBox="1"/>
          <p:nvPr/>
        </p:nvSpPr>
        <p:spPr>
          <a:xfrm>
            <a:off x="-3162107" y="2730873"/>
            <a:ext cx="116031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3600" b="1" dirty="0">
                <a:effectLst/>
                <a:cs typeface="Times New Roman" panose="02020603050405020304" pitchFamily="18" charset="0"/>
              </a:rPr>
              <a:t>Увеличение элементов </a:t>
            </a:r>
          </a:p>
          <a:p>
            <a:pPr marL="0" indent="0" algn="ctr">
              <a:buNone/>
            </a:pPr>
            <a:r>
              <a:rPr lang="ru-RU" sz="3600" b="1" dirty="0">
                <a:effectLst/>
                <a:cs typeface="Times New Roman" panose="02020603050405020304" pitchFamily="18" charset="0"/>
              </a:rPr>
              <a:t>природного объекта</a:t>
            </a:r>
            <a:endParaRPr lang="ru-RU" sz="3600" b="1" dirty="0"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E0803E-89DA-ED8A-EB00-BF86D1018A9F}"/>
              </a:ext>
            </a:extLst>
          </p:cNvPr>
          <p:cNvSpPr txBox="1"/>
          <p:nvPr/>
        </p:nvSpPr>
        <p:spPr>
          <a:xfrm>
            <a:off x="3810000" y="4379595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cs typeface="Times New Roman" panose="02020603050405020304" pitchFamily="18" charset="0"/>
              </a:rPr>
              <a:t>Лента времени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5C9921-C468-3A4C-7526-897A1E94A1E1}"/>
              </a:ext>
            </a:extLst>
          </p:cNvPr>
          <p:cNvSpPr txBox="1"/>
          <p:nvPr/>
        </p:nvSpPr>
        <p:spPr>
          <a:xfrm>
            <a:off x="5584577" y="4551519"/>
            <a:ext cx="74414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cs typeface="Times New Roman" panose="02020603050405020304" pitchFamily="18" charset="0"/>
              </a:rPr>
              <a:t>Каталог</a:t>
            </a:r>
          </a:p>
          <a:p>
            <a:pPr algn="ctr"/>
            <a:r>
              <a:rPr lang="ru-RU" sz="3600" b="1" dirty="0">
                <a:cs typeface="Times New Roman" panose="02020603050405020304" pitchFamily="18" charset="0"/>
              </a:rPr>
              <a:t>экспонатов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AC94A9-A694-0F77-4D9C-AD6C95656138}"/>
              </a:ext>
            </a:extLst>
          </p:cNvPr>
          <p:cNvSpPr txBox="1"/>
          <p:nvPr/>
        </p:nvSpPr>
        <p:spPr>
          <a:xfrm>
            <a:off x="11125593" y="4604936"/>
            <a:ext cx="133765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cs typeface="Times New Roman" panose="02020603050405020304" pitchFamily="18" charset="0"/>
              </a:rPr>
              <a:t>Аудиогид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61C643-24C7-6F57-E042-24876325F343}"/>
              </a:ext>
            </a:extLst>
          </p:cNvPr>
          <p:cNvSpPr txBox="1"/>
          <p:nvPr/>
        </p:nvSpPr>
        <p:spPr>
          <a:xfrm>
            <a:off x="13569387" y="4288908"/>
            <a:ext cx="2953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cs typeface="Times New Roman" panose="02020603050405020304" pitchFamily="18" charset="0"/>
              </a:rPr>
              <a:t>Виртуальное помещение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0E16F1-2C4F-D7DA-25BB-388E7F324A65}"/>
              </a:ext>
            </a:extLst>
          </p:cNvPr>
          <p:cNvSpPr txBox="1"/>
          <p:nvPr/>
        </p:nvSpPr>
        <p:spPr>
          <a:xfrm>
            <a:off x="15355719" y="2439588"/>
            <a:ext cx="2953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cs typeface="Times New Roman" panose="02020603050405020304" pitchFamily="18" charset="0"/>
              </a:rPr>
              <a:t>Виртуальные раскопки </a:t>
            </a:r>
          </a:p>
        </p:txBody>
      </p:sp>
    </p:spTree>
    <p:extLst>
      <p:ext uri="{BB962C8B-B14F-4D97-AF65-F5344CB8AC3E}">
        <p14:creationId xmlns:p14="http://schemas.microsoft.com/office/powerpoint/2010/main" val="235136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</TotalTime>
  <Words>375</Words>
  <Application>Microsoft Office PowerPoint</Application>
  <PresentationFormat>Произвольный</PresentationFormat>
  <Paragraphs>34</Paragraphs>
  <Slides>23</Slides>
  <Notes>0</Notes>
  <HiddenSlides>4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Montserrat</vt:lpstr>
      <vt:lpstr>Arial</vt:lpstr>
      <vt:lpstr>Times New Roman</vt:lpstr>
      <vt:lpstr>Calibri</vt:lpstr>
      <vt:lpstr>Aptos Display</vt:lpstr>
      <vt:lpstr>Aptos</vt:lpstr>
      <vt:lpstr>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Увеличение элементов природного объекта</vt:lpstr>
      <vt:lpstr>Презентация PowerPoint</vt:lpstr>
      <vt:lpstr>Презентация PowerPoint</vt:lpstr>
      <vt:lpstr>Презентация PowerPoint</vt:lpstr>
      <vt:lpstr>Инфузория - туфелька</vt:lpstr>
      <vt:lpstr>Циклоп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Пауки</dc:title>
  <dc:creator>Беженарь Ольга Сергеевна</dc:creator>
  <cp:lastModifiedBy>Беженарь Ольга Сергеевна</cp:lastModifiedBy>
  <cp:revision>7</cp:revision>
  <dcterms:created xsi:type="dcterms:W3CDTF">2006-08-16T00:00:00Z</dcterms:created>
  <dcterms:modified xsi:type="dcterms:W3CDTF">2026-02-25T04:48:12Z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4BE7EC553E744BA69C409CDCA5AD5B1B_12</vt:lpwstr>
  </property>
  <property fmtid="{D5CDD505-2E9C-101B-9397-08002B2CF9AE}" pid="3" name="KSOProductBuildVer">
    <vt:lpwstr>1049-12.2.0.18639</vt:lpwstr>
  </property>
</Properties>
</file>