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8" r:id="rId3"/>
    <p:sldId id="285" r:id="rId4"/>
    <p:sldId id="286" r:id="rId5"/>
    <p:sldId id="264" r:id="rId6"/>
    <p:sldId id="265" r:id="rId7"/>
    <p:sldId id="266" r:id="rId8"/>
    <p:sldId id="267" r:id="rId9"/>
    <p:sldId id="269" r:id="rId10"/>
    <p:sldId id="271" r:id="rId11"/>
    <p:sldId id="276" r:id="rId12"/>
    <p:sldId id="278" r:id="rId13"/>
    <p:sldId id="280" r:id="rId14"/>
    <p:sldId id="287" r:id="rId15"/>
    <p:sldId id="282" r:id="rId16"/>
    <p:sldId id="284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  <a:srgbClr val="3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59F9F28-6B79-4AD9-81C2-F49BA0A2EB8E}">
  <a:tblStyle styleId="{159F9F28-6B79-4AD9-81C2-F49BA0A2EB8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4" y="11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81040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1947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3c9ba25f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3c9ba25f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5262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3c9ba25f4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3c9ba25f4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2198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c9ba25f4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c9ba25f4a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0681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c9ba25f4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3c9ba25f4a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9769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3c9ba25f4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3c9ba25f4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1844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ce00006e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3ce00006e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9496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ce00006e8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3ce00006e8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1990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3ce00006e8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3ce00006e8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4432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3ce00006e8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3ce00006e8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465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ce00006e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3ce00006e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44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3ce00006e8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3ce00006e8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9131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ce00006e8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3ce00006e8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3192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3ce00006e8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3ce00006e8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845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3ce00006e8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3ce00006e8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0387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3ce00006e8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3ce00006e8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196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CE5C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604158" y="326571"/>
            <a:ext cx="3825602" cy="4497220"/>
          </a:xfrm>
          <a:prstGeom prst="rect">
            <a:avLst/>
          </a:prstGeom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ru" sz="18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Программа просвещения </a:t>
            </a:r>
            <a:r>
              <a:rPr lang="ru" sz="1800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родителей </a:t>
            </a:r>
            <a:r>
              <a:rPr lang="ru" sz="18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(законных представителей) детей дошкольного возраста, посещающих </a:t>
            </a:r>
            <a:r>
              <a:rPr lang="ru" sz="1800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ДОО</a:t>
            </a:r>
            <a:r>
              <a:rPr lang="ru" sz="18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" sz="18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18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" sz="18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Программа просвещения родителей утверждена письмом </a:t>
            </a:r>
            <a:r>
              <a:rPr lang="ru-RU" sz="1800" dirty="0" err="1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Минпросвещения</a:t>
            </a:r>
            <a:r>
              <a:rPr lang="ru-RU" sz="18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от 21.11.2024 № 03-1664</a:t>
            </a:r>
            <a:endParaRPr sz="1800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194" y="326571"/>
            <a:ext cx="3222885" cy="4393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318052"/>
            <a:ext cx="5320474" cy="41876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«Просвещение родителей</a:t>
            </a:r>
            <a:r>
              <a:rPr lang="ru" sz="20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задача государственной важности», пункт 3 перечня поручений Президента от 14.06.2022 № Пр-1049 ГС (по итогам заседания Президиума Государственного Совета от 25.05.2022)</a:t>
            </a:r>
            <a:endParaRPr sz="20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209" y="2631782"/>
            <a:ext cx="3037784" cy="18739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990"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РАЗРАБОТКА И ВНЕДРЕНИЕ ПРОГРАММЫ ПРОСВЕЩЕНИЯ</a:t>
            </a:r>
            <a:b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РОДИТЕЛЕЙ (ЗАКОННЫХ 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ПРЕДСТАВИТЕЛЕЙ)</a:t>
            </a:r>
            <a:endParaRPr sz="1800" b="1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159026" y="1152475"/>
            <a:ext cx="8825948" cy="39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-RU" sz="18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История разработки: </a:t>
            </a:r>
            <a:endParaRPr lang="ru-RU" sz="18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• </a:t>
            </a:r>
            <a:r>
              <a:rPr lang="ru-RU" sz="1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 регионов: Санкт-Петербург, Вологодская область, Красноярск, Алтайский край, ХМАО Югра </a:t>
            </a:r>
            <a:endParaRPr lang="ru-RU" sz="1800" dirty="0" smtClean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• </a:t>
            </a:r>
            <a:r>
              <a:rPr lang="ru-RU" sz="1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39 пилотных площадок </a:t>
            </a:r>
            <a:endParaRPr lang="ru-RU" sz="1800" dirty="0" smtClean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ru-RU" sz="18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 </a:t>
            </a:r>
            <a:r>
              <a:rPr lang="ru-RU" sz="18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Программы просвещения родителей (законных представителей) детей раннего и дошкольного возрастов, посещающих ДОО (см. сайт ИРЗАР) </a:t>
            </a:r>
            <a:endParaRPr lang="ru-RU" sz="18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ru-RU" sz="18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Цифровой </a:t>
            </a:r>
            <a:r>
              <a:rPr lang="ru-RU" sz="18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портал– </a:t>
            </a:r>
            <a:r>
              <a:rPr lang="ru-RU" sz="1800" dirty="0" err="1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агрегатор</a:t>
            </a:r>
            <a:r>
              <a:rPr lang="ru-RU" sz="18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достоверной информации для родителей (законных представителей) детей раннего и дошкольного возрастов, посещающих ДОО </a:t>
            </a:r>
            <a:endParaRPr sz="1800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30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500063"/>
            <a:ext cx="8520600" cy="6524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990"/>
            </a:pP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ЦЕЛЬ ПРОСВЕЩЕНИЯ РОДИТЕЛЕЙ</a:t>
            </a:r>
            <a:endParaRPr sz="2000" b="1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11700" y="1557337"/>
            <a:ext cx="8381726" cy="34411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7630" lvl="0" indent="0" algn="just">
              <a:lnSpc>
                <a:spcPct val="170000"/>
              </a:lnSpc>
              <a:buClr>
                <a:schemeClr val="dk1"/>
              </a:buClr>
              <a:buSzPct val="100000"/>
              <a:buNone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обеспечение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поддержки семьи в вопросах образования, охраны и укрепления здоровья каждого ребенка </a:t>
            </a:r>
          </a:p>
          <a:p>
            <a:pPr marL="87630" lvl="0" indent="0" algn="just">
              <a:lnSpc>
                <a:spcPct val="170000"/>
              </a:lnSpc>
              <a:buClr>
                <a:schemeClr val="dk1"/>
              </a:buClr>
              <a:buSzPct val="100000"/>
              <a:buNone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обеспечение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единства подходов к воспитанию и обучению детей в условиях детского сада и семьи </a:t>
            </a:r>
          </a:p>
          <a:p>
            <a:pPr marL="87630" lvl="0" indent="0" algn="just">
              <a:lnSpc>
                <a:spcPct val="170000"/>
              </a:lnSpc>
              <a:buClr>
                <a:schemeClr val="dk1"/>
              </a:buClr>
              <a:buSzPct val="100000"/>
              <a:buNone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повышение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воспитательного потенциала семьи</a:t>
            </a:r>
          </a:p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37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00" y="214313"/>
            <a:ext cx="8520600" cy="13287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Разделы </a:t>
            </a:r>
            <a:r>
              <a:rPr lang="ru" sz="3100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Программы</a:t>
            </a:r>
            <a:br>
              <a:rPr lang="ru" sz="3100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4488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b="1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455" y="1214982"/>
            <a:ext cx="4523090" cy="34856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311700" y="1603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Программа состоит: </a:t>
            </a:r>
            <a:endParaRPr sz="24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311700" y="733075"/>
            <a:ext cx="8520600" cy="4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6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Пояснительная записка </a:t>
            </a:r>
            <a:endParaRPr sz="1600" b="1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6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1. </a:t>
            </a:r>
            <a:r>
              <a:rPr lang="ru" sz="16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Родительство как особый феномен в жизни человека </a:t>
            </a:r>
            <a:endParaRPr sz="16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6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2. </a:t>
            </a:r>
            <a:r>
              <a:rPr lang="ru" sz="16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Особенности, формы и методы просвещения родителей (законных представителей) в дошкольной образовательной организации</a:t>
            </a:r>
            <a:endParaRPr sz="16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6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3. </a:t>
            </a:r>
            <a:r>
              <a:rPr lang="ru" sz="16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Просвещение родителей (законных представителей) по вопросам здоровья, воспитания и развития детей младшего, раннего и дошкольного возрастов </a:t>
            </a:r>
            <a:endParaRPr sz="16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6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4. </a:t>
            </a:r>
            <a:r>
              <a:rPr lang="ru" sz="16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Поддержка и просвещение родителей (законных представителей), воспитывающих ребенка с ограниченными возможностями здоровья, в том числе детей-инвалидов </a:t>
            </a:r>
            <a:endParaRPr sz="16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6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5. </a:t>
            </a:r>
            <a:r>
              <a:rPr lang="ru" sz="16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Права родителей (законных представителей) и государственная поддержка семей с детьми дошкольного возраста</a:t>
            </a:r>
            <a:endParaRPr sz="16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6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6. </a:t>
            </a:r>
            <a:r>
              <a:rPr lang="ru" sz="16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Часто встречающиеся вопросы родителей (законных представителей) детей дошкольного возраста и типичные проблемные ситуации («Вы спрашивали – мы отвечаем») </a:t>
            </a:r>
            <a:endParaRPr sz="16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6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7. </a:t>
            </a:r>
            <a:r>
              <a:rPr lang="ru" sz="16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Пространство родительских инициатив</a:t>
            </a:r>
            <a:endParaRPr sz="16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Пояснительная записка Программы 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237" y="1171574"/>
            <a:ext cx="5564505" cy="36290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lnSpc>
                <a:spcPct val="150000"/>
              </a:lnSpc>
              <a:buSzPts val="990"/>
            </a:pP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1. </a:t>
            </a:r>
            <a:b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Родительство как особый </a:t>
            </a: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феномен</a:t>
            </a:r>
            <a:r>
              <a:rPr lang="en-US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жизни </a:t>
            </a: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человека</a:t>
            </a:r>
            <a:b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1.1</a:t>
            </a:r>
            <a:r>
              <a:rPr lang="ru-RU" sz="2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Родительская компетентность и ответственное </a:t>
            </a:r>
            <a:r>
              <a:rPr lang="ru-RU" sz="2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родительство</a:t>
            </a:r>
            <a:r>
              <a:rPr lang="ru-RU" sz="2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2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1.2</a:t>
            </a:r>
            <a:r>
              <a:rPr lang="ru-RU" sz="2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Специфика и структура детско-родительских отношений </a:t>
            </a:r>
            <a:r>
              <a:rPr lang="en-US" sz="2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2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1.3</a:t>
            </a:r>
            <a:r>
              <a:rPr lang="ru-RU" sz="2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Семейные ценности и традиции</a:t>
            </a:r>
            <a:endParaRPr sz="20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>
            <a:spLocks noGrp="1"/>
          </p:cNvSpPr>
          <p:nvPr>
            <p:ph type="title"/>
          </p:nvPr>
        </p:nvSpPr>
        <p:spPr>
          <a:xfrm>
            <a:off x="311700" y="1357313"/>
            <a:ext cx="8520600" cy="16353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lnSpc>
                <a:spcPct val="150000"/>
              </a:lnSpc>
              <a:buSzPct val="25833"/>
            </a:pPr>
            <a:r>
              <a:rPr lang="ru-RU" sz="16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2. </a:t>
            </a:r>
            <a:r>
              <a:rPr lang="en-US" sz="16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ОСОБЕННОСТИ</a:t>
            </a:r>
            <a:r>
              <a:rPr lang="ru-RU" sz="16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ФОРМЫ И МЕТОДЫ ПРОСВЕЩЕНИЯ РОДИТЕЛЕЙ (ЗАКОННЫХ ПРЕДСТАВИТЕЛЕЙ) В ДОШКОЛЬНОЙ ОБРАЗОВАТЕЛЬНОЙ ОРГАНИЗАЦИИ </a:t>
            </a:r>
            <a:r>
              <a:rPr lang="ru-RU" sz="16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6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2.1</a:t>
            </a:r>
            <a: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Методы изучения семьи и особенностей семейного воспитания </a:t>
            </a:r>
            <a:r>
              <a:rPr lang="en-US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2.2</a:t>
            </a:r>
            <a: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Формы и методы просвещения родителей (законных представителей) в дошкольной образовательной организации </a:t>
            </a:r>
            <a:r>
              <a:rPr lang="en-US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2.3</a:t>
            </a:r>
            <a: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Возможности и потенциал цифровой среды для просвещения родителей (законных представителей) детей дошкольного возраста</a:t>
            </a:r>
            <a:endParaRPr sz="18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lnSpc>
                <a:spcPct val="150000"/>
              </a:lnSpc>
              <a:buSzPts val="1100"/>
            </a:pPr>
            <a:r>
              <a:rPr lang="ru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3. </a:t>
            </a:r>
            <a:br>
              <a:rPr lang="ru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Просвещение родителей по вопросам здоровья, воспитания и развития детей младшего, раннего и дошкольного </a:t>
            </a:r>
            <a:r>
              <a:rPr lang="ru" sz="18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возрастов</a:t>
            </a:r>
            <a:r>
              <a:rPr lang="ru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" sz="18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3.1. Педагогическая помощь родителям (законным представителям) детей дошкольного возраста в создании образовательной </a:t>
            </a:r>
            <a:b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среды семьи </a:t>
            </a:r>
            <a:b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 3.2. Особенности питания, здорового образа жизни и безопасности детей раннего и дошкольного возрастов </a:t>
            </a:r>
            <a:b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 3.3. Воспитание и развитие детей младенческого и раннего возрастов (от 2 месяцев до 3 лет) </a:t>
            </a:r>
            <a:b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 3.4. Воспитание и развитие детей дошкольного возраста (от 3 лет до 8 лет) </a:t>
            </a:r>
            <a:endParaRPr sz="18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>
            <a:spLocks noGrp="1"/>
          </p:cNvSpPr>
          <p:nvPr>
            <p:ph type="title"/>
          </p:nvPr>
        </p:nvSpPr>
        <p:spPr>
          <a:xfrm>
            <a:off x="311700" y="2193712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833"/>
              <a:buFont typeface="Arial"/>
              <a:buNone/>
            </a:pP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4. </a:t>
            </a:r>
            <a:b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Поддержка и просвещение родителей (законных представителей), воспитывающих ребенка с ограниченными возможностями здоровья, в том числе </a:t>
            </a: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детей-инвалидов</a:t>
            </a:r>
            <a:b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lnSpc>
                <a:spcPct val="150000"/>
              </a:lnSpc>
              <a:buSzPts val="852"/>
            </a:pP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5. </a:t>
            </a:r>
            <a:b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Права родителей (законных представителей) и государственная поддержка семей с детьми дошкольного </a:t>
            </a: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возраста</a:t>
            </a:r>
            <a:b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dirty="0">
                <a:solidFill>
                  <a:srgbClr val="920000"/>
                </a:solidFill>
              </a:rPr>
              <a:t>5.1. Права и обязанности родителей (законных представителей) в сфере образования </a:t>
            </a:r>
            <a:r>
              <a:rPr lang="ru-RU" sz="2000" dirty="0" smtClean="0">
                <a:solidFill>
                  <a:srgbClr val="920000"/>
                </a:solidFill>
              </a:rPr>
              <a:t/>
            </a:r>
            <a:br>
              <a:rPr lang="ru-RU" sz="2000" dirty="0" smtClean="0">
                <a:solidFill>
                  <a:srgbClr val="920000"/>
                </a:solidFill>
              </a:rPr>
            </a:br>
            <a:r>
              <a:rPr lang="ru-RU" sz="2000" dirty="0" smtClean="0">
                <a:solidFill>
                  <a:srgbClr val="920000"/>
                </a:solidFill>
              </a:rPr>
              <a:t>5.2</a:t>
            </a:r>
            <a:r>
              <a:rPr lang="ru-RU" sz="2000" dirty="0">
                <a:solidFill>
                  <a:srgbClr val="920000"/>
                </a:solidFill>
              </a:rPr>
              <a:t>. Государственная поддержка семей с детьми раннего и дошкольного возрастов</a:t>
            </a:r>
            <a:endParaRPr sz="2000" b="1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6. </a:t>
            </a:r>
            <a:b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Часто встречающиеся вопросы родителей (законных представителей) детей дошкольного возраста и типичные проблемные ситуации </a:t>
            </a: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</a:t>
            </a: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 спрашивали – мы отвечаем</a:t>
            </a:r>
            <a:r>
              <a:rPr lang="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7. </a:t>
            </a:r>
            <a:b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Пространство родительских инициатив</a:t>
            </a:r>
            <a:endParaRPr sz="2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769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lnSpc>
                <a:spcPct val="150000"/>
              </a:lnSpc>
              <a:buSzPts val="852"/>
            </a:pP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Структура </a:t>
            </a:r>
            <a:r>
              <a:rPr lang="ru-RU" sz="2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внутри разделов </a:t>
            </a: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программы</a:t>
            </a:r>
            <a:b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Возможные </a:t>
            </a: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вопросы родителей по теме</a:t>
            </a:r>
            <a:b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(«Разбираемся в главном») </a:t>
            </a:r>
            <a:b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Основные </a:t>
            </a: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понятия темы</a:t>
            </a:r>
            <a:b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Примерные </a:t>
            </a: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рекомендуемые темы и формы</a:t>
            </a:r>
            <a:b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просвещения родителей</a:t>
            </a:r>
            <a:b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Краткая </a:t>
            </a: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информациям по теме</a:t>
            </a:r>
            <a:b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Памятка </a:t>
            </a:r>
            <a: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для родителей или педагогов</a:t>
            </a:r>
            <a:br>
              <a:rPr lang="ru-RU" sz="2000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sz="2000" b="1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Успешного </a:t>
            </a:r>
            <a:r>
              <a:rPr lang="en-US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внедрения </a:t>
            </a:r>
            <a:r>
              <a:rPr lang="ru" b="1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реализации! </a:t>
            </a:r>
            <a:endParaRPr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306</Words>
  <Application>Microsoft Office PowerPoint</Application>
  <PresentationFormat>Экран (16:9)</PresentationFormat>
  <Paragraphs>32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Verdana</vt:lpstr>
      <vt:lpstr>Simple Light</vt:lpstr>
      <vt:lpstr>Программа просвещения  родителей (законных представителей) детей дошкольного возраста, посещающих ДОО  Программа просвещения родителей утверждена письмом Минпросвещения от 21.11.2024 № 03-1664 </vt:lpstr>
      <vt:lpstr>Презентация PowerPoint</vt:lpstr>
      <vt:lpstr>РАЗРАБОТКА И ВНЕДРЕНИЕ ПРОГРАММЫ ПРОСВЕЩЕНИЯ  РОДИТЕЛЕЙ (ЗАКОННЫХ ПРЕДСТАВИТЕЛЕЙ)</vt:lpstr>
      <vt:lpstr>ЦЕЛЬ ПРОСВЕЩЕНИЯ РОДИТЕЛЕЙ</vt:lpstr>
      <vt:lpstr>Разделы Программы  </vt:lpstr>
      <vt:lpstr>Программа состоит: </vt:lpstr>
      <vt:lpstr>Пояснительная записка Программы </vt:lpstr>
      <vt:lpstr>Раздел 1.  Родительство как особый феномен  в жизни человека  1.1. Родительская компетентность и ответственное родительство  1.2. Специфика и структура детско-родительских отношений  1.3. Семейные ценности и традиции</vt:lpstr>
      <vt:lpstr>РАЗДЕЛ 2.  ОСОБЕННОСТИ, ФОРМЫ И МЕТОДЫ ПРОСВЕЩЕНИЯ РОДИТЕЛЕЙ (ЗАКОННЫХ ПРЕДСТАВИТЕЛЕЙ) В ДОШКОЛЬНОЙ ОБРАЗОВАТЕЛЬНОЙ ОРГАНИЗАЦИИ   2.1. Методы изучения семьи и особенностей семейного воспитания  2.2. Формы и методы просвещения родителей (законных представителей) в дошкольной образовательной организации  2.3. Возможности и потенциал цифровой среды для просвещения родителей (законных представителей) детей дошкольного возраста</vt:lpstr>
      <vt:lpstr>Раздел 3.  Просвещение родителей по вопросам здоровья, воспитания и развития детей младшего, раннего и дошкольного возрастов  3.1. Педагогическая помощь родителям (законным представителям) детей дошкольного возраста в создании образовательной  среды семьи   3.2. Особенности питания, здорового образа жизни и безопасности детей раннего и дошкольного возрастов   3.3. Воспитание и развитие детей младенческого и раннего возрастов (от 2 месяцев до 3 лет)   3.4. Воспитание и развитие детей дошкольного возраста (от 3 лет до 8 лет) </vt:lpstr>
      <vt:lpstr>Раздел 4.  Поддержка и просвещение родителей (законных представителей), воспитывающих ребенка с ограниченными возможностями здоровья, в том числе детей-инвалидов  </vt:lpstr>
      <vt:lpstr>Раздел 5.  Права родителей (законных представителей) и государственная поддержка семей с детьми дошкольного возраста  5.1. Права и обязанности родителей (законных представителей) в сфере образования  5.2. Государственная поддержка семей с детьми раннего и дошкольного возрастов</vt:lpstr>
      <vt:lpstr>Раздел 6.  Часто встречающиеся вопросы родителей (законных представителей) детей дошкольного возраста и типичные проблемные ситуации «Вы спрашивали – мы отвечаем» </vt:lpstr>
      <vt:lpstr>Раздел 7.  Пространство родительских инициатив</vt:lpstr>
      <vt:lpstr>           Структура внутри разделов программы   - Возможные вопросы родителей по теме  («Разбираемся в главном»)  - Основные понятия темы  - Примерные рекомендуемые темы и формы  просвещения родителей  - Краткая информациям по теме  - Памятка для родителей или педагогов </vt:lpstr>
      <vt:lpstr>Успешного  внедрения и реализации!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просвещения родителей (законных представителей) детей дошкольного возраста, посещающих ДОО </dc:title>
  <cp:lastModifiedBy>metodist</cp:lastModifiedBy>
  <cp:revision>18</cp:revision>
  <dcterms:modified xsi:type="dcterms:W3CDTF">2025-04-14T03:41:18Z</dcterms:modified>
</cp:coreProperties>
</file>