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3" r:id="rId8"/>
    <p:sldId id="266" r:id="rId9"/>
    <p:sldId id="267" r:id="rId10"/>
    <p:sldId id="292" r:id="rId11"/>
    <p:sldId id="268" r:id="rId12"/>
    <p:sldId id="304" r:id="rId13"/>
    <p:sldId id="287" r:id="rId14"/>
    <p:sldId id="269" r:id="rId15"/>
    <p:sldId id="270" r:id="rId16"/>
    <p:sldId id="271" r:id="rId17"/>
    <p:sldId id="282" r:id="rId18"/>
    <p:sldId id="285" r:id="rId19"/>
    <p:sldId id="273" r:id="rId20"/>
    <p:sldId id="286" r:id="rId21"/>
    <p:sldId id="302" r:id="rId22"/>
    <p:sldId id="275" r:id="rId23"/>
    <p:sldId id="289" r:id="rId24"/>
    <p:sldId id="290" r:id="rId25"/>
    <p:sldId id="272" r:id="rId26"/>
    <p:sldId id="274" r:id="rId27"/>
    <p:sldId id="303" r:id="rId28"/>
    <p:sldId id="277" r:id="rId29"/>
    <p:sldId id="278" r:id="rId30"/>
    <p:sldId id="279" r:id="rId31"/>
    <p:sldId id="291" r:id="rId32"/>
    <p:sldId id="284" r:id="rId33"/>
    <p:sldId id="276" r:id="rId34"/>
    <p:sldId id="301" r:id="rId35"/>
    <p:sldId id="288" r:id="rId36"/>
    <p:sldId id="296" r:id="rId37"/>
    <p:sldId id="283" r:id="rId38"/>
    <p:sldId id="299" r:id="rId39"/>
    <p:sldId id="294" r:id="rId40"/>
    <p:sldId id="298" r:id="rId41"/>
    <p:sldId id="297" r:id="rId42"/>
    <p:sldId id="300" r:id="rId43"/>
    <p:sldId id="295" r:id="rId44"/>
    <p:sldId id="293" r:id="rId45"/>
    <p:sldId id="280" r:id="rId46"/>
    <p:sldId id="28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8/24/2022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38993" y="116632"/>
            <a:ext cx="8964488" cy="88211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«Детский сад «Сказка»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44824"/>
            <a:ext cx="7175351" cy="1793167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dirty="0" smtClean="0"/>
              <a:t>Единые подходы в проведении занятий по обучению грамоте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788024" y="4941168"/>
            <a:ext cx="4139952" cy="95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Подготовила учитель-логопед</a:t>
            </a:r>
          </a:p>
          <a:p>
            <a:pPr algn="ctr"/>
            <a:r>
              <a:rPr lang="ru-RU" dirty="0" smtClean="0"/>
              <a:t>Пестерева Галина Ивановна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Галина\Desktop\Для Гали\рамки\A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89425" cy="644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29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079" y="2996952"/>
            <a:ext cx="3096344" cy="26642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Определение позиции</a:t>
            </a:r>
            <a:br>
              <a:rPr lang="ru-RU" dirty="0" smtClean="0"/>
            </a:br>
            <a:r>
              <a:rPr lang="ru-RU" dirty="0" smtClean="0"/>
              <a:t> звука</a:t>
            </a:r>
            <a:br>
              <a:rPr lang="ru-RU" dirty="0" smtClean="0"/>
            </a:br>
            <a:r>
              <a:rPr lang="ru-RU" dirty="0" smtClean="0"/>
              <a:t>в слове</a:t>
            </a:r>
            <a:endParaRPr lang="ru-RU" dirty="0"/>
          </a:p>
        </p:txBody>
      </p:sp>
      <p:pic>
        <p:nvPicPr>
          <p:cNvPr id="4" name="Содержимое 3" descr="http://festival.1september.ru/articles/525290/img3.gif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56992"/>
            <a:ext cx="5132457" cy="325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Галина\Desktop\Для Гали\рамки\i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9"/>
          <a:stretch/>
        </p:blipFill>
        <p:spPr bwMode="auto">
          <a:xfrm>
            <a:off x="4358892" y="517652"/>
            <a:ext cx="4426745" cy="207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алина\Desktop\Для Гали\рамки\img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9127"/>
            <a:ext cx="3481745" cy="219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33256"/>
            <a:ext cx="8892480" cy="2240868"/>
          </a:xfrm>
        </p:spPr>
        <p:txBody>
          <a:bodyPr/>
          <a:lstStyle/>
          <a:p>
            <a:r>
              <a:rPr lang="ru-RU" sz="3600" dirty="0" smtClean="0"/>
              <a:t>Определение позиции звука в слове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58" y="116632"/>
            <a:ext cx="7866218" cy="561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505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5661248"/>
            <a:ext cx="9828584" cy="1340768"/>
          </a:xfrm>
        </p:spPr>
        <p:txBody>
          <a:bodyPr/>
          <a:lstStyle/>
          <a:p>
            <a:r>
              <a:rPr lang="ru-RU" sz="4000" dirty="0" smtClean="0"/>
              <a:t>Определи позицию звука в слове</a:t>
            </a:r>
            <a:endParaRPr lang="ru-RU" sz="4000" dirty="0"/>
          </a:p>
        </p:txBody>
      </p:sp>
      <p:pic>
        <p:nvPicPr>
          <p:cNvPr id="8194" name="Picture 2" descr="C:\Users\Галина\Desktop\Для Гали\рамки\5772_a5eacb33da172372f0882d2211ab0278.jp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9338"/>
            <a:ext cx="4302965" cy="304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Галина\Desktop\Для Гали\рамки\5772_c507c11233deb14392f4c91978f9d831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4282718" cy="303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Галина\Desktop\Для Гали\рамки\Позиция звука Ц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3356992"/>
            <a:ext cx="3816424" cy="231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3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768" y="155063"/>
            <a:ext cx="6512511" cy="1143000"/>
          </a:xfrm>
        </p:spPr>
        <p:txBody>
          <a:bodyPr/>
          <a:lstStyle/>
          <a:p>
            <a:r>
              <a:rPr lang="ru-RU" dirty="0" smtClean="0"/>
              <a:t>Звуковые  линейки</a:t>
            </a:r>
            <a:endParaRPr lang="ru-RU" dirty="0"/>
          </a:p>
        </p:txBody>
      </p:sp>
      <p:pic>
        <p:nvPicPr>
          <p:cNvPr id="4" name="Содержимое 3" descr="http://festival.1september.ru/articles/525290/img4.gif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003945"/>
            <a:ext cx="78488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estival.1september.ru/articles/525290/img5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4392488" cy="174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0703" cy="1215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Знакомство с согласными звуками.</a:t>
            </a:r>
            <a:endParaRPr lang="ru-RU" dirty="0"/>
          </a:p>
        </p:txBody>
      </p:sp>
      <p:pic>
        <p:nvPicPr>
          <p:cNvPr id="4" name="Содержимое 3" descr="http://festival.1september.ru/articles/525290/img6.gif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6588224" cy="520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352928" cy="2088232"/>
          </a:xfrm>
        </p:spPr>
        <p:txBody>
          <a:bodyPr/>
          <a:lstStyle/>
          <a:p>
            <a:r>
              <a:rPr lang="ru-RU" dirty="0" smtClean="0"/>
              <a:t>звонкость и глухость согласного</a:t>
            </a:r>
            <a:endParaRPr lang="ru-RU" dirty="0"/>
          </a:p>
        </p:txBody>
      </p:sp>
      <p:pic>
        <p:nvPicPr>
          <p:cNvPr id="4" name="Содержимое 3" descr="http://festival.1september.ru/articles/525290/img7.gif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696744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786" y="260648"/>
            <a:ext cx="7736647" cy="1215008"/>
          </a:xfrm>
        </p:spPr>
        <p:txBody>
          <a:bodyPr/>
          <a:lstStyle/>
          <a:p>
            <a:r>
              <a:rPr lang="ru-RU" dirty="0" smtClean="0"/>
              <a:t>Характеристика звука</a:t>
            </a:r>
            <a:endParaRPr lang="ru-RU" dirty="0"/>
          </a:p>
        </p:txBody>
      </p:sp>
      <p:pic>
        <p:nvPicPr>
          <p:cNvPr id="2050" name="Picture 2" descr="C:\Users\Галина\Desktop\Для Гали\рамки\x_b62070b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2847900" cy="410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Галина\Desktop\Для Гали\рамки\56027e35508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32856"/>
            <a:ext cx="5674512" cy="409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77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5071" y="5393688"/>
            <a:ext cx="9649071" cy="1484784"/>
          </a:xfrm>
        </p:spPr>
        <p:txBody>
          <a:bodyPr/>
          <a:lstStyle/>
          <a:p>
            <a:r>
              <a:rPr lang="ru-RU" sz="4400" dirty="0" smtClean="0"/>
              <a:t>Найди слова на заданный звук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Галина\Desktop\Для Гали\рамки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26" y="124049"/>
            <a:ext cx="9203838" cy="517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0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872551" cy="1143000"/>
          </a:xfrm>
        </p:spPr>
        <p:txBody>
          <a:bodyPr/>
          <a:lstStyle/>
          <a:p>
            <a:r>
              <a:rPr lang="ru-RU" dirty="0" smtClean="0"/>
              <a:t>Звуковой анализ слов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448728"/>
            <a:ext cx="8712968" cy="5400600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 обратные слоги, имеющие значение (ум, он, </a:t>
            </a:r>
            <a:r>
              <a:rPr lang="ru-RU" sz="2400" dirty="0" err="1" smtClean="0"/>
              <a:t>ам</a:t>
            </a:r>
            <a:r>
              <a:rPr lang="ru-RU" sz="2400" dirty="0" smtClean="0"/>
              <a:t>, ан:);</a:t>
            </a:r>
          </a:p>
          <a:p>
            <a:pPr lvl="0"/>
            <a:r>
              <a:rPr lang="ru-RU" sz="2400" dirty="0" smtClean="0"/>
              <a:t>прямые слоги, также имеющие значение (</a:t>
            </a:r>
            <a:r>
              <a:rPr lang="ru-RU" sz="2400" dirty="0" err="1" smtClean="0"/>
              <a:t>му</a:t>
            </a:r>
            <a:r>
              <a:rPr lang="ru-RU" sz="2400" dirty="0" smtClean="0"/>
              <a:t>, на, но:);</a:t>
            </a:r>
          </a:p>
          <a:p>
            <a:pPr lvl="0"/>
            <a:r>
              <a:rPr lang="ru-RU" sz="2400" dirty="0" smtClean="0"/>
              <a:t>односложные слова без стечения согласных (дом, дым, кот:);</a:t>
            </a:r>
          </a:p>
          <a:p>
            <a:pPr lvl="0"/>
            <a:r>
              <a:rPr lang="ru-RU" sz="2400" dirty="0" smtClean="0"/>
              <a:t>двусложные слова с прямыми открытыми словами (кино, вата, духи:);</a:t>
            </a:r>
          </a:p>
          <a:p>
            <a:pPr lvl="0"/>
            <a:r>
              <a:rPr lang="ru-RU" sz="2400" dirty="0" smtClean="0"/>
              <a:t>односложные со стечением согласных (стол, крот, мост..);</a:t>
            </a:r>
          </a:p>
          <a:p>
            <a:pPr lvl="0"/>
            <a:r>
              <a:rPr lang="ru-RU" sz="2400" dirty="0" smtClean="0"/>
              <a:t>двусложные со стечением (скала:);</a:t>
            </a:r>
          </a:p>
          <a:p>
            <a:pPr lvl="0"/>
            <a:r>
              <a:rPr lang="ru-RU" sz="2400" dirty="0" smtClean="0"/>
              <a:t>трёхсложные с прямыми открытыми слогами (малина:).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Основная задача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1700808"/>
            <a:ext cx="828092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овладение нормами и правилами родного языка</a:t>
            </a:r>
            <a:r>
              <a:rPr lang="ru-RU" sz="2800" dirty="0" smtClean="0"/>
              <a:t>.</a:t>
            </a:r>
          </a:p>
          <a:p>
            <a:r>
              <a:rPr lang="ru-RU" sz="2800" u="sng" dirty="0" smtClean="0"/>
              <a:t>В старшей группе</a:t>
            </a:r>
            <a:r>
              <a:rPr lang="ru-RU" sz="2800" dirty="0" smtClean="0"/>
              <a:t> приобретение  навыков звукового анализа слов различной звуковой конструкции, дифференциации гласных, твердых и мягких согласных звуков.</a:t>
            </a:r>
          </a:p>
          <a:p>
            <a:r>
              <a:rPr lang="ru-RU" sz="2800" u="sng" dirty="0" smtClean="0"/>
              <a:t>В подготовительной группе</a:t>
            </a:r>
            <a:r>
              <a:rPr lang="ru-RU" sz="2800" dirty="0" smtClean="0"/>
              <a:t> знакомство со всеми буквами русского алфавита и правилами их написания, овладение слоговым и слитным способами чтения.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800200"/>
          </a:xfrm>
        </p:spPr>
        <p:txBody>
          <a:bodyPr/>
          <a:lstStyle/>
          <a:p>
            <a:pPr algn="ctr"/>
            <a:r>
              <a:rPr lang="ru-RU" dirty="0" smtClean="0"/>
              <a:t>Составь звуковую схему слова</a:t>
            </a:r>
            <a:endParaRPr lang="ru-RU" dirty="0"/>
          </a:p>
        </p:txBody>
      </p:sp>
      <p:pic>
        <p:nvPicPr>
          <p:cNvPr id="7170" name="Picture 2" descr="C:\Users\Галина\Desktop\Для Гали\рамки\1348210119_luk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4915496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8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0323" y="5445224"/>
            <a:ext cx="9433048" cy="1944216"/>
          </a:xfrm>
        </p:spPr>
        <p:txBody>
          <a:bodyPr/>
          <a:lstStyle/>
          <a:p>
            <a:r>
              <a:rPr lang="ru-RU" dirty="0" smtClean="0"/>
              <a:t>Составь звуковую схему слова</a:t>
            </a:r>
            <a:endParaRPr lang="ru-RU" dirty="0"/>
          </a:p>
        </p:txBody>
      </p:sp>
      <p:pic>
        <p:nvPicPr>
          <p:cNvPr id="24578" name="Picture 2" descr="C:\Users\Галина\Desktop\Для Гали\рамки\2080042_html_m1375a51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4268"/>
            <a:ext cx="9080988" cy="513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7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1143000"/>
          </a:xfrm>
        </p:spPr>
        <p:txBody>
          <a:bodyPr/>
          <a:lstStyle/>
          <a:p>
            <a:r>
              <a:rPr lang="ru-RU" dirty="0" smtClean="0"/>
              <a:t>Приёмы работы над схемой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1844824"/>
            <a:ext cx="8352928" cy="4752528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>слоговый анализ слова;</a:t>
            </a:r>
          </a:p>
          <a:p>
            <a:pPr lvl="0"/>
            <a:r>
              <a:rPr lang="ru-RU" sz="2800" dirty="0" smtClean="0"/>
              <a:t>назвать количество звуков в слове;</a:t>
            </a:r>
          </a:p>
          <a:p>
            <a:pPr lvl="0"/>
            <a:r>
              <a:rPr lang="ru-RU" sz="2800" dirty="0" smtClean="0"/>
              <a:t>назвать звуки по порядку;</a:t>
            </a:r>
          </a:p>
          <a:p>
            <a:pPr lvl="0"/>
            <a:r>
              <a:rPr lang="ru-RU" sz="2800" dirty="0" smtClean="0"/>
              <a:t>сколько в слове гласных звуков в слове? Назвать их по порядку;</a:t>
            </a:r>
          </a:p>
          <a:p>
            <a:pPr lvl="0"/>
            <a:r>
              <a:rPr lang="ru-RU" sz="2800" dirty="0" smtClean="0"/>
              <a:t>сколько согласных;</a:t>
            </a:r>
          </a:p>
          <a:p>
            <a:r>
              <a:rPr lang="ru-RU" sz="2800" dirty="0" smtClean="0"/>
              <a:t>назвать первый звук, последний, третий</a:t>
            </a:r>
          </a:p>
          <a:p>
            <a:r>
              <a:rPr lang="ru-RU" sz="2800" dirty="0" err="1" smtClean="0"/>
              <a:t>слого</a:t>
            </a:r>
            <a:r>
              <a:rPr lang="ru-RU" sz="2800" dirty="0" smtClean="0"/>
              <a:t>-звуковая схема слова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73216"/>
            <a:ext cx="7766248" cy="1150064"/>
          </a:xfrm>
        </p:spPr>
        <p:txBody>
          <a:bodyPr/>
          <a:lstStyle/>
          <a:p>
            <a:r>
              <a:rPr lang="ru-RU" dirty="0" smtClean="0"/>
              <a:t>Знакомство со слогом</a:t>
            </a:r>
            <a:endParaRPr lang="ru-RU" dirty="0"/>
          </a:p>
        </p:txBody>
      </p:sp>
      <p:pic>
        <p:nvPicPr>
          <p:cNvPr id="11266" name="Picture 2" descr="C:\Users\Галина\Desktop\Для Гали\рамки\скачанные файлы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6157"/>
            <a:ext cx="7657299" cy="521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3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941168"/>
            <a:ext cx="8784976" cy="1916832"/>
          </a:xfrm>
        </p:spPr>
        <p:txBody>
          <a:bodyPr/>
          <a:lstStyle/>
          <a:p>
            <a:r>
              <a:rPr lang="ru-RU" dirty="0" smtClean="0"/>
              <a:t>Определение количества слогов в слове</a:t>
            </a:r>
            <a:endParaRPr lang="ru-RU" dirty="0"/>
          </a:p>
        </p:txBody>
      </p:sp>
      <p:pic>
        <p:nvPicPr>
          <p:cNvPr id="12290" name="Picture 2" descr="C:\Users\Галина\Desktop\Для Гали\рамки\1309189057_n2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" b="7854"/>
          <a:stretch/>
        </p:blipFill>
        <p:spPr bwMode="auto">
          <a:xfrm>
            <a:off x="924828" y="0"/>
            <a:ext cx="7319580" cy="508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8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3645024"/>
            <a:ext cx="4680520" cy="2943200"/>
          </a:xfrm>
        </p:spPr>
        <p:txBody>
          <a:bodyPr>
            <a:normAutofit/>
          </a:bodyPr>
          <a:lstStyle/>
          <a:p>
            <a:r>
              <a:rPr lang="ru-RU" b="1" dirty="0" smtClean="0"/>
              <a:t>Знакомство </a:t>
            </a:r>
            <a:br>
              <a:rPr lang="ru-RU" b="1" dirty="0" smtClean="0"/>
            </a:br>
            <a:r>
              <a:rPr lang="ru-RU" b="1" dirty="0" smtClean="0"/>
              <a:t>с буквами.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festival.1september.ru/articles/525290/img8.gif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91" y="0"/>
            <a:ext cx="684075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Галина\Desktop\Для Гали\рамки\560731cd69bc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r="5788" b="10610"/>
          <a:stretch/>
        </p:blipFill>
        <p:spPr bwMode="auto">
          <a:xfrm>
            <a:off x="6804248" y="127814"/>
            <a:ext cx="2285395" cy="308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Галина\Desktop\Для Гали\рамки\ceed4a4c0709bceb65de6f47e4c032b8.jp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5" t="5490" r="3870" b="4523"/>
          <a:stretch/>
        </p:blipFill>
        <p:spPr bwMode="auto">
          <a:xfrm>
            <a:off x="153912" y="3633585"/>
            <a:ext cx="2257847" cy="298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Галина\Desktop\Для Гали\рамки\1378132173_raskraska-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82261"/>
            <a:ext cx="2201037" cy="308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festival.1september.ru/articles/525290/img9.gif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660232" y="620688"/>
            <a:ext cx="23762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0" y="0"/>
            <a:ext cx="6804248" cy="666936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dirty="0" smtClean="0"/>
              <a:t>Написать букву в воздухе, на столе;</a:t>
            </a:r>
          </a:p>
          <a:p>
            <a:pPr lvl="0"/>
            <a:r>
              <a:rPr lang="ru-RU" sz="2400" dirty="0" smtClean="0"/>
              <a:t>Выложить печатную букву из карандашей, счётных палочек, шнурков, верёвочек;</a:t>
            </a:r>
          </a:p>
          <a:p>
            <a:pPr lvl="0"/>
            <a:r>
              <a:rPr lang="ru-RU" sz="2400" dirty="0" smtClean="0"/>
              <a:t>Написать букву пальчиком на манке или другой мелкой крупе;</a:t>
            </a:r>
          </a:p>
          <a:p>
            <a:pPr lvl="0"/>
            <a:r>
              <a:rPr lang="ru-RU" sz="2400" dirty="0" smtClean="0"/>
              <a:t>Выложить букву из крупных и мелких пуговиц, бусинок,</a:t>
            </a:r>
          </a:p>
          <a:p>
            <a:pPr lvl="0"/>
            <a:r>
              <a:rPr lang="ru-RU" sz="2400" dirty="0" smtClean="0"/>
              <a:t>фасоли и другие мелкие предметы;</a:t>
            </a:r>
          </a:p>
          <a:p>
            <a:pPr lvl="0"/>
            <a:r>
              <a:rPr lang="ru-RU" sz="2400" dirty="0" smtClean="0"/>
              <a:t>Вырывать из бумаги образ буквы;</a:t>
            </a:r>
          </a:p>
          <a:p>
            <a:pPr lvl="0"/>
            <a:r>
              <a:rPr lang="ru-RU" sz="2400" dirty="0" smtClean="0"/>
              <a:t>Получить в подарок букву;</a:t>
            </a:r>
          </a:p>
          <a:p>
            <a:pPr lvl="0"/>
            <a:r>
              <a:rPr lang="ru-RU" sz="2400" dirty="0" smtClean="0"/>
              <a:t>Угостить фигурным печеньем в виде буквы;</a:t>
            </a:r>
          </a:p>
          <a:p>
            <a:pPr lvl="0"/>
            <a:r>
              <a:rPr lang="ru-RU" sz="2400" dirty="0" smtClean="0"/>
              <a:t>Вылепить из пластилина, теста;</a:t>
            </a:r>
          </a:p>
          <a:p>
            <a:pPr lvl="0"/>
            <a:r>
              <a:rPr lang="ru-RU" sz="2400" dirty="0" smtClean="0"/>
              <a:t>Написать на плакате букву разных размеров, разного цвета:</a:t>
            </a:r>
          </a:p>
          <a:p>
            <a:pPr lvl="0"/>
            <a:r>
              <a:rPr lang="ru-RU" sz="2400" dirty="0" smtClean="0"/>
              <a:t>Выбрать (подчеркнуть) нужную букву в тексте.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5201816"/>
            <a:ext cx="9312696" cy="1656184"/>
          </a:xfrm>
        </p:spPr>
        <p:txBody>
          <a:bodyPr/>
          <a:lstStyle/>
          <a:p>
            <a:r>
              <a:rPr lang="ru-RU" dirty="0" smtClean="0"/>
              <a:t>Узнавание зашумленных,</a:t>
            </a:r>
            <a:br>
              <a:rPr lang="ru-RU" dirty="0" smtClean="0"/>
            </a:br>
            <a:r>
              <a:rPr lang="ru-RU" dirty="0" smtClean="0"/>
              <a:t>наложенных букв </a:t>
            </a:r>
            <a:endParaRPr lang="ru-RU" dirty="0"/>
          </a:p>
        </p:txBody>
      </p:sp>
      <p:pic>
        <p:nvPicPr>
          <p:cNvPr id="1026" name="Picture 2" descr="C:\Users\Галина\Desktop\Для Гали\рамки\tacUd1ixhX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2458"/>
            <a:ext cx="5288597" cy="352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avaiknam.ru/texts/836/835123/835123_html_7856dd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940" y="2132856"/>
            <a:ext cx="354500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921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12968" cy="666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Обучение грамоте  проводится исключительно на материале звуков, правильно произносимых всеми детьми</a:t>
            </a:r>
            <a:r>
              <a:rPr lang="ru-RU" sz="3600" dirty="0" smtClean="0"/>
              <a:t>, </a:t>
            </a:r>
            <a:r>
              <a:rPr lang="ru-RU" sz="3600" dirty="0" err="1" smtClean="0"/>
              <a:t>т.е</a:t>
            </a:r>
            <a:r>
              <a:rPr lang="ru-RU" sz="3600" dirty="0" smtClean="0"/>
              <a:t> </a:t>
            </a:r>
          </a:p>
          <a:p>
            <a:pPr>
              <a:buNone/>
            </a:pPr>
            <a:r>
              <a:rPr lang="ru-RU" sz="3600" dirty="0" smtClean="0"/>
              <a:t>последовательность изучения звуков и букв проходит в соответствии с формированием звуков в онтогенезе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64769" y="258026"/>
            <a:ext cx="9684567" cy="1944216"/>
          </a:xfrm>
        </p:spPr>
        <p:txBody>
          <a:bodyPr/>
          <a:lstStyle/>
          <a:p>
            <a:r>
              <a:rPr lang="ru-RU" dirty="0" smtClean="0"/>
              <a:t>Соотнесение буквы со звуком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504" y="1264258"/>
            <a:ext cx="9144000" cy="5616624"/>
          </a:xfrm>
        </p:spPr>
        <p:txBody>
          <a:bodyPr>
            <a:normAutofit fontScale="92500"/>
          </a:bodyPr>
          <a:lstStyle/>
          <a:p>
            <a:pPr fontAlgn="base"/>
            <a:r>
              <a:rPr lang="ru-RU" dirty="0" smtClean="0"/>
              <a:t>— сочетание из двух букв, обозначающих гласные звуки;(</a:t>
            </a:r>
            <a:r>
              <a:rPr lang="ru-RU" b="1" dirty="0" smtClean="0"/>
              <a:t>АУ,ИА</a:t>
            </a:r>
            <a:r>
              <a:rPr lang="ru-RU" dirty="0" smtClean="0"/>
              <a:t>)</a:t>
            </a:r>
          </a:p>
          <a:p>
            <a:pPr fontAlgn="base"/>
            <a:r>
              <a:rPr lang="ru-RU" dirty="0" smtClean="0"/>
              <a:t>— сочетание гласного с согласным в обратном слоге;(</a:t>
            </a:r>
            <a:r>
              <a:rPr lang="ru-RU" b="1" dirty="0" smtClean="0"/>
              <a:t>АМ, ОП</a:t>
            </a:r>
            <a:r>
              <a:rPr lang="ru-RU" dirty="0" smtClean="0"/>
              <a:t>)</a:t>
            </a:r>
          </a:p>
          <a:p>
            <a:pPr fontAlgn="base"/>
            <a:r>
              <a:rPr lang="ru-RU" dirty="0" smtClean="0"/>
              <a:t>— сочетание согласного с гласным в прямом слоге;(</a:t>
            </a:r>
            <a:r>
              <a:rPr lang="ru-RU" b="1" dirty="0" smtClean="0"/>
              <a:t>НА,ТЫ</a:t>
            </a:r>
            <a:r>
              <a:rPr lang="ru-RU" dirty="0" smtClean="0"/>
              <a:t>)</a:t>
            </a:r>
          </a:p>
          <a:p>
            <a:pPr fontAlgn="base"/>
            <a:r>
              <a:rPr lang="ru-RU" dirty="0" smtClean="0"/>
              <a:t>— односложные слова по типу СГС;(</a:t>
            </a:r>
            <a:r>
              <a:rPr lang="ru-RU" b="1" dirty="0" smtClean="0"/>
              <a:t>МАК</a:t>
            </a:r>
            <a:r>
              <a:rPr lang="ru-RU" dirty="0" smtClean="0"/>
              <a:t>)</a:t>
            </a:r>
          </a:p>
          <a:p>
            <a:pPr fontAlgn="base"/>
            <a:r>
              <a:rPr lang="ru-RU" dirty="0" smtClean="0"/>
              <a:t>— двухсложные и трехсложные слова, состоящие из открытых слогов;(</a:t>
            </a:r>
            <a:r>
              <a:rPr lang="ru-RU" b="1" dirty="0" smtClean="0"/>
              <a:t>МАМА, НАТАША</a:t>
            </a:r>
            <a:r>
              <a:rPr lang="ru-RU" dirty="0" smtClean="0"/>
              <a:t>)</a:t>
            </a:r>
          </a:p>
          <a:p>
            <a:pPr fontAlgn="base"/>
            <a:r>
              <a:rPr lang="ru-RU" dirty="0" smtClean="0"/>
              <a:t>— двухсложные и трехсложные слова, состоящие из открытого и закрытого слогов; (</a:t>
            </a:r>
            <a:r>
              <a:rPr lang="ru-RU" b="1" dirty="0" smtClean="0"/>
              <a:t>КОШКА</a:t>
            </a:r>
            <a:r>
              <a:rPr lang="ru-RU" dirty="0" smtClean="0"/>
              <a:t>)</a:t>
            </a:r>
          </a:p>
          <a:p>
            <a:pPr fontAlgn="base"/>
            <a:r>
              <a:rPr lang="ru-RU" dirty="0" smtClean="0"/>
              <a:t>— двухсложные слова со стечением согласных;(</a:t>
            </a:r>
            <a:r>
              <a:rPr lang="ru-RU" b="1" dirty="0" smtClean="0"/>
              <a:t>ФАНТИК</a:t>
            </a:r>
            <a:r>
              <a:rPr lang="ru-RU" dirty="0" smtClean="0"/>
              <a:t>)</a:t>
            </a:r>
          </a:p>
          <a:p>
            <a:pPr fontAlgn="base"/>
            <a:r>
              <a:rPr lang="ru-RU" dirty="0" smtClean="0"/>
              <a:t>— трехсложные со стечением согласных; (</a:t>
            </a:r>
            <a:r>
              <a:rPr lang="ru-RU" b="1" dirty="0" smtClean="0"/>
              <a:t>ФАБРИКА</a:t>
            </a:r>
            <a:r>
              <a:rPr lang="ru-RU" dirty="0" smtClean="0"/>
              <a:t>)</a:t>
            </a:r>
          </a:p>
          <a:p>
            <a:pPr fontAlgn="base"/>
            <a:r>
              <a:rPr lang="ru-RU" dirty="0" smtClean="0"/>
              <a:t>— простое двусоставное предложение без предлога;( </a:t>
            </a:r>
            <a:r>
              <a:rPr lang="ru-RU" b="1" dirty="0" smtClean="0"/>
              <a:t>МОЙ ЗАЙКА</a:t>
            </a:r>
            <a:r>
              <a:rPr lang="ru-RU" dirty="0" smtClean="0"/>
              <a:t>).</a:t>
            </a:r>
          </a:p>
          <a:p>
            <a:pPr fontAlgn="base"/>
            <a:r>
              <a:rPr lang="ru-RU" dirty="0" smtClean="0"/>
              <a:t>— простое предложение из 3-4 слов без предлога;( </a:t>
            </a:r>
            <a:r>
              <a:rPr lang="ru-RU" b="1" dirty="0" smtClean="0"/>
              <a:t>ЭТО МОЙ КОТ</a:t>
            </a:r>
            <a:r>
              <a:rPr lang="ru-RU" dirty="0" smtClean="0"/>
              <a:t>).</a:t>
            </a:r>
          </a:p>
          <a:p>
            <a:pPr fontAlgn="base"/>
            <a:r>
              <a:rPr lang="ru-RU" dirty="0" smtClean="0"/>
              <a:t>— простое предложение из 3-4 слов с предлогом; (</a:t>
            </a:r>
            <a:r>
              <a:rPr lang="ru-RU" b="1" dirty="0" smtClean="0"/>
              <a:t>У КУСТА ЗАЙКА</a:t>
            </a:r>
            <a:r>
              <a:rPr lang="ru-RU" dirty="0" smtClean="0"/>
              <a:t>),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5817"/>
            <a:ext cx="7838256" cy="10780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Основные  компоненты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8496944" cy="5184576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>Сформированность</a:t>
            </a:r>
            <a:r>
              <a:rPr lang="ru-RU" sz="2800" dirty="0"/>
              <a:t> </a:t>
            </a:r>
            <a:r>
              <a:rPr lang="ru-RU" sz="2800" dirty="0" smtClean="0"/>
              <a:t>звуковой стороны речи</a:t>
            </a:r>
          </a:p>
          <a:p>
            <a:pPr lvl="0"/>
            <a:r>
              <a:rPr lang="ru-RU" sz="2800" dirty="0" smtClean="0"/>
              <a:t>Полная сформированность </a:t>
            </a:r>
            <a:r>
              <a:rPr lang="ru-RU" sz="2800" u="sng" dirty="0" smtClean="0"/>
              <a:t>фонематических процессов</a:t>
            </a:r>
            <a:r>
              <a:rPr lang="ru-RU" sz="2800" dirty="0" smtClean="0"/>
              <a:t>;</a:t>
            </a:r>
          </a:p>
          <a:p>
            <a:pPr lvl="0"/>
            <a:r>
              <a:rPr lang="ru-RU" sz="2800" dirty="0" smtClean="0"/>
              <a:t>Готовность к </a:t>
            </a:r>
            <a:r>
              <a:rPr lang="ru-RU" sz="2800" u="sng" dirty="0" smtClean="0"/>
              <a:t>звукобуквенному анализу и синтезу звукового состава речи</a:t>
            </a:r>
            <a:endParaRPr lang="ru-RU" sz="2800" dirty="0" smtClean="0"/>
          </a:p>
          <a:p>
            <a:pPr lvl="0"/>
            <a:r>
              <a:rPr lang="ru-RU" sz="2800" dirty="0" smtClean="0"/>
              <a:t> Знакомство детей с терминами: "звук", "слог", "слово", "предложение", звуки гласные, согласные, твердые, мягкие, глухие, звонкие. Формировать умение работать со схемой слова, разрезной азбукой и владеть навыками послогового чтения.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0"/>
            <a:ext cx="2984119" cy="1143000"/>
          </a:xfrm>
        </p:spPr>
        <p:txBody>
          <a:bodyPr/>
          <a:lstStyle/>
          <a:p>
            <a:r>
              <a:rPr lang="ru-RU" dirty="0" smtClean="0"/>
              <a:t>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1059736"/>
            <a:ext cx="8748464" cy="5832648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sz="2900" dirty="0" smtClean="0"/>
              <a:t>называние слов с изучаемым звуком;</a:t>
            </a:r>
          </a:p>
          <a:p>
            <a:pPr fontAlgn="base"/>
            <a:r>
              <a:rPr lang="ru-RU" sz="2900" dirty="0" smtClean="0"/>
              <a:t>определение позиции данного звука в словах;</a:t>
            </a:r>
          </a:p>
          <a:p>
            <a:pPr fontAlgn="base"/>
            <a:r>
              <a:rPr lang="ru-RU" sz="2900" dirty="0" smtClean="0"/>
              <a:t>знакомство с буквой посредством художественного слова;</a:t>
            </a:r>
          </a:p>
          <a:p>
            <a:pPr fontAlgn="base"/>
            <a:r>
              <a:rPr lang="ru-RU" sz="2900" dirty="0" smtClean="0"/>
              <a:t>закрепление зрительного образа буквы путем выкладывания ее из счетных палочек, веревочек, цепочек, палочек и т. п.;</a:t>
            </a:r>
          </a:p>
          <a:p>
            <a:pPr fontAlgn="base"/>
            <a:r>
              <a:rPr lang="ru-RU" sz="2900" dirty="0" smtClean="0"/>
              <a:t>печатание буквы (слогов, слов, предложений);</a:t>
            </a:r>
          </a:p>
          <a:p>
            <a:pPr fontAlgn="base"/>
            <a:r>
              <a:rPr lang="ru-RU" sz="2900" dirty="0" smtClean="0"/>
              <a:t> звукобуквенный анализ слов с выкладыванием схем и с после­дующей заменой фишек уже знакомыми буквами;</a:t>
            </a:r>
          </a:p>
          <a:p>
            <a:pPr fontAlgn="base"/>
            <a:r>
              <a:rPr lang="ru-RU" sz="2900" dirty="0" smtClean="0"/>
              <a:t> подбор слов к предложенным схемам с частично вписанными буквами;</a:t>
            </a:r>
          </a:p>
          <a:p>
            <a:pPr fontAlgn="base"/>
            <a:r>
              <a:rPr lang="ru-RU" sz="2900" dirty="0" smtClean="0"/>
              <a:t> упражнение на преобразование слов путем замены одной буквы;</a:t>
            </a:r>
          </a:p>
          <a:p>
            <a:pPr fontAlgn="base"/>
            <a:r>
              <a:rPr lang="ru-RU" sz="2900" dirty="0" smtClean="0"/>
              <a:t> составление и печатание слов с данным слогом;</a:t>
            </a:r>
          </a:p>
          <a:p>
            <a:pPr fontAlgn="base"/>
            <a:r>
              <a:rPr lang="ru-RU" sz="2900" dirty="0" smtClean="0"/>
              <a:t> составление и печатание слов из разрозненных слогов;</a:t>
            </a:r>
          </a:p>
          <a:p>
            <a:pPr fontAlgn="base"/>
            <a:r>
              <a:rPr lang="ru-RU" sz="2900" dirty="0" smtClean="0"/>
              <a:t> дописывание элементов букв, «зашумленные» буквы, ребусы.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8712968" cy="1728192"/>
          </a:xfrm>
        </p:spPr>
        <p:txBody>
          <a:bodyPr/>
          <a:lstStyle/>
          <a:p>
            <a:r>
              <a:rPr lang="ru-RU" dirty="0" smtClean="0"/>
              <a:t>Дифференциация звуков по мягкости-твердости</a:t>
            </a:r>
            <a:endParaRPr lang="ru-RU" dirty="0"/>
          </a:p>
        </p:txBody>
      </p:sp>
      <p:pic>
        <p:nvPicPr>
          <p:cNvPr id="13314" name="Picture 2" descr="C:\Users\Галина\Desktop\Для Гали\рамки\5772_9c2ca37dc9d6bc91281f4e4666271659.jp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60582"/>
            <a:ext cx="6624736" cy="46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9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01" y="260648"/>
            <a:ext cx="8640960" cy="1800200"/>
          </a:xfrm>
        </p:spPr>
        <p:txBody>
          <a:bodyPr/>
          <a:lstStyle/>
          <a:p>
            <a:pPr algn="ctr"/>
            <a:r>
              <a:rPr lang="ru-RU" dirty="0" smtClean="0"/>
              <a:t>Прочитай слово по первым звукам</a:t>
            </a:r>
            <a:endParaRPr lang="ru-RU" dirty="0"/>
          </a:p>
        </p:txBody>
      </p:sp>
      <p:pic>
        <p:nvPicPr>
          <p:cNvPr id="5122" name="Picture 2" descr="C:\Users\Галина\Desktop\Для Гали\рамки\heUdj9vPfn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9" y="2780928"/>
            <a:ext cx="4205141" cy="297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Галина\Desktop\Для Гали\рамки\getImage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4242827" cy="299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5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festival.1september.ru/articles/525290/img10.gif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248471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692696"/>
            <a:ext cx="3923928" cy="4822472"/>
          </a:xfrm>
        </p:spPr>
        <p:txBody>
          <a:bodyPr/>
          <a:lstStyle/>
          <a:p>
            <a:r>
              <a:rPr lang="ru-RU" dirty="0" smtClean="0"/>
              <a:t>На какой слог начинается слово</a:t>
            </a:r>
            <a:endParaRPr lang="ru-RU" dirty="0"/>
          </a:p>
        </p:txBody>
      </p:sp>
      <p:pic>
        <p:nvPicPr>
          <p:cNvPr id="23554" name="Picture 2" descr="C:\Users\Галина\Desktop\Для Гали\рамки\923329_html_m7e30851f.gif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967" r="-527"/>
          <a:stretch/>
        </p:blipFill>
        <p:spPr bwMode="auto">
          <a:xfrm>
            <a:off x="395535" y="332656"/>
            <a:ext cx="509993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86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97152"/>
            <a:ext cx="8640960" cy="1656184"/>
          </a:xfrm>
        </p:spPr>
        <p:txBody>
          <a:bodyPr/>
          <a:lstStyle/>
          <a:p>
            <a:r>
              <a:rPr lang="ru-RU" dirty="0" smtClean="0"/>
              <a:t>Игры на дифференциацию звуков</a:t>
            </a:r>
            <a:endParaRPr lang="ru-RU" dirty="0"/>
          </a:p>
        </p:txBody>
      </p:sp>
      <p:pic>
        <p:nvPicPr>
          <p:cNvPr id="10242" name="Picture 2" descr="C:\Users\Галина\Desktop\Для Гали\рамки\5772_56322edba6db2f96f749a45e088dd641.jp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6209948" cy="439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0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3508"/>
            <a:ext cx="6512511" cy="1143000"/>
          </a:xfrm>
        </p:spPr>
        <p:txBody>
          <a:bodyPr/>
          <a:lstStyle/>
          <a:p>
            <a:r>
              <a:rPr lang="ru-RU" dirty="0" smtClean="0"/>
              <a:t>Найди букву</a:t>
            </a:r>
            <a:endParaRPr lang="ru-RU" dirty="0"/>
          </a:p>
        </p:txBody>
      </p:sp>
      <p:pic>
        <p:nvPicPr>
          <p:cNvPr id="18434" name="Picture 2" descr="C:\Users\Галина\Desktop\Для Гали\рамки\image_226207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62885"/>
            <a:ext cx="7724679" cy="536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4028" y="3356992"/>
            <a:ext cx="4737996" cy="3501008"/>
          </a:xfrm>
        </p:spPr>
        <p:txBody>
          <a:bodyPr/>
          <a:lstStyle/>
          <a:p>
            <a:r>
              <a:rPr lang="ru-RU" dirty="0" smtClean="0"/>
              <a:t>Вставить</a:t>
            </a:r>
            <a:br>
              <a:rPr lang="ru-RU" dirty="0" smtClean="0"/>
            </a:br>
            <a:r>
              <a:rPr lang="ru-RU" dirty="0" smtClean="0"/>
              <a:t> пропущенную букву</a:t>
            </a:r>
            <a:endParaRPr lang="ru-RU" dirty="0"/>
          </a:p>
        </p:txBody>
      </p:sp>
      <p:pic>
        <p:nvPicPr>
          <p:cNvPr id="4098" name="Picture 2" descr="C:\Users\Галина\Desktop\Для Гали\рамки\adalin21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" y="0"/>
            <a:ext cx="4567386" cy="310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Галина\Desktop\Для Гали\рамки\1340626434_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/>
          <a:stretch/>
        </p:blipFill>
        <p:spPr bwMode="auto">
          <a:xfrm>
            <a:off x="4473040" y="3068960"/>
            <a:ext cx="4635464" cy="329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9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980728"/>
            <a:ext cx="4608512" cy="3312368"/>
          </a:xfrm>
        </p:spPr>
        <p:txBody>
          <a:bodyPr/>
          <a:lstStyle/>
          <a:p>
            <a:r>
              <a:rPr lang="ru-RU" dirty="0" smtClean="0"/>
              <a:t>Составь</a:t>
            </a:r>
            <a:br>
              <a:rPr lang="ru-RU" dirty="0" smtClean="0"/>
            </a:br>
            <a:r>
              <a:rPr lang="ru-RU" dirty="0" smtClean="0"/>
              <a:t> слово</a:t>
            </a:r>
            <a:br>
              <a:rPr lang="ru-RU" dirty="0" smtClean="0"/>
            </a:br>
            <a:r>
              <a:rPr lang="ru-RU" dirty="0" smtClean="0"/>
              <a:t> из букв</a:t>
            </a:r>
            <a:endParaRPr lang="ru-RU" dirty="0"/>
          </a:p>
        </p:txBody>
      </p:sp>
      <p:pic>
        <p:nvPicPr>
          <p:cNvPr id="21506" name="Picture 2" descr="C:\Users\Галина\Desktop\Для Гали\рамки\2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17" y="188640"/>
            <a:ext cx="537608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2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Галина\Desktop\Для Гали\рамки\1313815616_7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" t="588" r="20306" b="7485"/>
          <a:stretch/>
        </p:blipFill>
        <p:spPr bwMode="auto">
          <a:xfrm>
            <a:off x="1115616" y="44624"/>
            <a:ext cx="7095656" cy="676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7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14637"/>
            <a:ext cx="2408055" cy="11890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Этапы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1403648"/>
            <a:ext cx="8496944" cy="526571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Подготовительный этап (неречевые звуки)</a:t>
            </a:r>
            <a:r>
              <a:rPr lang="ru-RU" sz="3200" i="1" dirty="0" smtClean="0"/>
              <a:t> </a:t>
            </a:r>
            <a:endParaRPr lang="ru-RU" sz="3200" dirty="0" smtClean="0"/>
          </a:p>
          <a:p>
            <a:r>
              <a:rPr lang="ru-RU" sz="3200" b="1" dirty="0" smtClean="0"/>
              <a:t>Основной этап</a:t>
            </a:r>
            <a:r>
              <a:rPr lang="ru-RU" sz="3200" dirty="0"/>
              <a:t>:</a:t>
            </a:r>
            <a:endParaRPr lang="ru-RU" sz="3200" dirty="0" smtClean="0"/>
          </a:p>
          <a:p>
            <a:pPr marL="45720" indent="0">
              <a:buNone/>
            </a:pPr>
            <a:r>
              <a:rPr lang="ru-RU" sz="3200" b="1" dirty="0" err="1" smtClean="0"/>
              <a:t>Добуквенный</a:t>
            </a:r>
            <a:r>
              <a:rPr lang="ru-RU" sz="3200" b="1" dirty="0" smtClean="0"/>
              <a:t> период (звуки речи)</a:t>
            </a:r>
          </a:p>
          <a:p>
            <a:pPr marL="45720" indent="0">
              <a:buNone/>
            </a:pPr>
            <a:r>
              <a:rPr lang="ru-RU" sz="3200" dirty="0" smtClean="0"/>
              <a:t>- </a:t>
            </a:r>
            <a:r>
              <a:rPr lang="ru-RU" sz="3200" b="1" dirty="0" smtClean="0"/>
              <a:t>знакомство с гласными звуками</a:t>
            </a:r>
            <a:endParaRPr lang="ru-RU" sz="3200" dirty="0" smtClean="0"/>
          </a:p>
          <a:p>
            <a:pPr marL="45720" indent="0">
              <a:buNone/>
            </a:pPr>
            <a:r>
              <a:rPr lang="ru-RU" sz="3200" b="1" dirty="0" smtClean="0"/>
              <a:t>- знакомство с согласными звуками.</a:t>
            </a:r>
          </a:p>
          <a:p>
            <a:pPr marL="45720" indent="0">
              <a:buNone/>
            </a:pPr>
            <a:r>
              <a:rPr lang="ru-RU" sz="3200" b="1" dirty="0" smtClean="0"/>
              <a:t>Буквенный период (звук-буква)</a:t>
            </a:r>
            <a:endParaRPr lang="ru-RU" sz="3200" dirty="0" smtClean="0"/>
          </a:p>
          <a:p>
            <a:pPr marL="45720" indent="0">
              <a:buNone/>
            </a:pPr>
            <a:r>
              <a:rPr lang="ru-RU" sz="3200" b="1" dirty="0" smtClean="0"/>
              <a:t>-знакомство с буквами.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1978" y="476672"/>
            <a:ext cx="6512511" cy="1143000"/>
          </a:xfrm>
        </p:spPr>
        <p:txBody>
          <a:bodyPr/>
          <a:lstStyle/>
          <a:p>
            <a:r>
              <a:rPr lang="ru-RU" dirty="0" smtClean="0"/>
              <a:t>Подбери </a:t>
            </a:r>
            <a:br>
              <a:rPr lang="ru-RU" dirty="0" smtClean="0"/>
            </a:br>
            <a:r>
              <a:rPr lang="ru-RU" dirty="0" smtClean="0"/>
              <a:t>слог</a:t>
            </a:r>
            <a:endParaRPr lang="ru-RU" dirty="0"/>
          </a:p>
        </p:txBody>
      </p:sp>
      <p:pic>
        <p:nvPicPr>
          <p:cNvPr id="20482" name="Picture 2" descr="C:\Users\Галина\Desktop\Для Гали\рамки\жираф-и-др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8377" cy="373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Галина\Desktop\Для Гали\рамки\сорока-и-д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700" y="3068960"/>
            <a:ext cx="501030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04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589240"/>
            <a:ext cx="6512511" cy="1143000"/>
          </a:xfrm>
        </p:spPr>
        <p:txBody>
          <a:bodyPr/>
          <a:lstStyle/>
          <a:p>
            <a:r>
              <a:rPr lang="ru-RU" dirty="0" smtClean="0"/>
              <a:t>Соедини слоги</a:t>
            </a:r>
            <a:endParaRPr lang="ru-RU" dirty="0"/>
          </a:p>
        </p:txBody>
      </p:sp>
      <p:pic>
        <p:nvPicPr>
          <p:cNvPr id="19458" name="Picture 2" descr="C:\Users\Галина\Desktop\Для Гали\рамки\Sostav-slova-iz-slogov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17" y="260648"/>
            <a:ext cx="7136683" cy="520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6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16632"/>
            <a:ext cx="4032447" cy="6741368"/>
          </a:xfrm>
        </p:spPr>
        <p:txBody>
          <a:bodyPr/>
          <a:lstStyle/>
          <a:p>
            <a:r>
              <a:rPr lang="ru-RU" dirty="0" smtClean="0"/>
              <a:t>Подбери шары по </a:t>
            </a:r>
            <a:br>
              <a:rPr lang="ru-RU" dirty="0" smtClean="0"/>
            </a:br>
            <a:r>
              <a:rPr lang="ru-RU" dirty="0" smtClean="0"/>
              <a:t>цвету, прочитай слово</a:t>
            </a:r>
            <a:endParaRPr lang="ru-RU" dirty="0"/>
          </a:p>
        </p:txBody>
      </p:sp>
      <p:pic>
        <p:nvPicPr>
          <p:cNvPr id="22530" name="Picture 2" descr="C:\Users\Галина\Desktop\Для Гали\рамки\923332_html_m1e8023f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5" y="260648"/>
            <a:ext cx="593021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5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1552" y="4869160"/>
            <a:ext cx="4032448" cy="2088232"/>
          </a:xfrm>
        </p:spPr>
        <p:txBody>
          <a:bodyPr/>
          <a:lstStyle/>
          <a:p>
            <a:r>
              <a:rPr lang="ru-RU" dirty="0" smtClean="0"/>
              <a:t>Решение </a:t>
            </a:r>
            <a:br>
              <a:rPr lang="ru-RU" dirty="0" smtClean="0"/>
            </a:br>
            <a:r>
              <a:rPr lang="ru-RU" dirty="0" smtClean="0"/>
              <a:t>ребусов</a:t>
            </a:r>
            <a:endParaRPr lang="ru-RU" dirty="0"/>
          </a:p>
        </p:txBody>
      </p:sp>
      <p:pic>
        <p:nvPicPr>
          <p:cNvPr id="17410" name="Picture 2" descr="C:\Users\Галина\Desktop\Для Гали\рамки\bochka-babochka-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99" y="234716"/>
            <a:ext cx="3077217" cy="230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Галина\Desktop\Для Гали\рамки\dom-dyim-600x4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17638"/>
            <a:ext cx="3037215" cy="227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Галина\Desktop\Для Гали\рамки\shar-shar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316749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Галина\Desktop\Для Гали\рамки\babochka-boch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947643" cy="221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7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Галина\Desktop\Для Гали\рамки\bukva_v_nazvaniyah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9180512" cy="662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8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280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Рекомендуемая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03648" y="2348880"/>
            <a:ext cx="6400800" cy="3474720"/>
          </a:xfrm>
        </p:spPr>
        <p:txBody>
          <a:bodyPr/>
          <a:lstStyle/>
          <a:p>
            <a:r>
              <a:rPr lang="ru-RU" b="1" dirty="0" smtClean="0"/>
              <a:t>Каше Г. А.</a:t>
            </a:r>
            <a:r>
              <a:rPr lang="ru-RU" dirty="0" smtClean="0"/>
              <a:t> Подготовка к школе детей с недостатками речи. – М.: Просвещение, 1985.</a:t>
            </a:r>
          </a:p>
          <a:p>
            <a:r>
              <a:rPr lang="ru-RU" b="1" dirty="0" smtClean="0"/>
              <a:t>Кузнецова Е. В., Тихонова И. А.</a:t>
            </a:r>
            <a:r>
              <a:rPr lang="ru-RU" dirty="0" smtClean="0"/>
              <a:t> Ступеньки к школе. Обучение грамоте детей с нарушениями речи. – М.: ТЦ “Сфера”, 2001.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91956" y="1556792"/>
            <a:ext cx="602601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</a:t>
            </a:r>
          </a:p>
          <a:p>
            <a:pPr algn="ctr"/>
            <a:r>
              <a:rPr lang="ru-RU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внимание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838257" cy="93610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dirty="0" smtClean="0"/>
              <a:t>Подготовительный этап.</a:t>
            </a:r>
            <a:r>
              <a:rPr lang="ru-RU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340768"/>
            <a:ext cx="8784976" cy="5400600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звуки сильно контрастные по звучанию (дудка-барабан);</a:t>
            </a:r>
          </a:p>
          <a:p>
            <a:pPr lvl="0"/>
            <a:r>
              <a:rPr lang="ru-RU" sz="2800" dirty="0" smtClean="0"/>
              <a:t> звуки близкие по звучанию (большой бубен - маленький бубен);</a:t>
            </a:r>
          </a:p>
          <a:p>
            <a:pPr lvl="0"/>
            <a:r>
              <a:rPr lang="ru-RU" sz="2800" dirty="0" smtClean="0"/>
              <a:t>узнавание и дифференциация различных шумов (шуршание бумаги, болоньевой куртки, фольги; стук карандашей, ручек, ложек:)</a:t>
            </a:r>
          </a:p>
          <a:p>
            <a:pPr>
              <a:buNone/>
            </a:pPr>
            <a:r>
              <a:rPr lang="ru-RU" sz="2800" b="1" i="1" dirty="0" smtClean="0"/>
              <a:t>Предлагаемые игры: </a:t>
            </a:r>
            <a:r>
              <a:rPr lang="ru-RU" sz="2800" i="1" dirty="0" smtClean="0"/>
              <a:t>"Узнай, что звучит?", "Где звучит колокольчик?", "Покажи картинку", "Громко - тихо", "Кто сказал?":</a:t>
            </a:r>
            <a:endParaRPr lang="ru-RU" sz="2800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93610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3600" dirty="0" smtClean="0"/>
              <a:t> </a:t>
            </a:r>
            <a:r>
              <a:rPr lang="ru-RU" sz="4000" dirty="0" smtClean="0"/>
              <a:t>Знакомство с гласными звуками.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5050" y="1124744"/>
            <a:ext cx="5340350" cy="428545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воздух не встречает препятствий -звук гласный (используем карточку красного цвета).</a:t>
            </a:r>
          </a:p>
          <a:p>
            <a:r>
              <a:rPr lang="ru-RU" sz="3200" dirty="0" smtClean="0"/>
              <a:t>В образовании звука участвует голос.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1" y="1124744"/>
            <a:ext cx="2818656" cy="5112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festival.1september.ru/articles/525290/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252028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http://festival.1september.ru/articles/525290/img2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49694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219203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Игры: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8640960" cy="4968552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/>
              <a:t>«Немые звуки»</a:t>
            </a:r>
          </a:p>
          <a:p>
            <a:pPr lvl="0"/>
            <a:r>
              <a:rPr lang="ru-RU" sz="3200" dirty="0" smtClean="0"/>
              <a:t>«Фотография звука»</a:t>
            </a:r>
          </a:p>
          <a:p>
            <a:pPr lvl="0"/>
            <a:r>
              <a:rPr lang="ru-RU" sz="3200" dirty="0" smtClean="0"/>
              <a:t>"Припоминание слов на заданный звук" (</a:t>
            </a:r>
            <a:r>
              <a:rPr lang="ru-RU" sz="3200" b="1" dirty="0" smtClean="0"/>
              <a:t>гласный звук должен быть под ударением - окна, но не окно, ослик, но не осёл):</a:t>
            </a:r>
            <a:endParaRPr lang="ru-RU" sz="3200" dirty="0" smtClean="0"/>
          </a:p>
          <a:p>
            <a:pPr lvl="0"/>
            <a:r>
              <a:rPr lang="ru-RU" sz="3200" dirty="0" smtClean="0"/>
              <a:t>«Разложи картинки»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654" y="24183"/>
            <a:ext cx="9036496" cy="122413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/>
              <a:t>П</a:t>
            </a:r>
            <a:r>
              <a:rPr lang="ru-RU" b="1" dirty="0" smtClean="0"/>
              <a:t>орядок работы над гласными звуками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-43057" y="1457400"/>
            <a:ext cx="8964488" cy="5400600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Выделение данного звука среди других звуков </a:t>
            </a:r>
            <a:r>
              <a:rPr lang="ru-RU" sz="2800" u="sng" dirty="0" smtClean="0"/>
              <a:t>а</a:t>
            </a:r>
            <a:r>
              <a:rPr lang="ru-RU" sz="2800" dirty="0" smtClean="0"/>
              <a:t>, у, и, </a:t>
            </a:r>
            <a:r>
              <a:rPr lang="ru-RU" sz="2800" u="sng" dirty="0" smtClean="0"/>
              <a:t>а, а,</a:t>
            </a:r>
            <a:r>
              <a:rPr lang="ru-RU" sz="2800" dirty="0" smtClean="0"/>
              <a:t> о (с показом артикуляции, позднее без показа);</a:t>
            </a:r>
          </a:p>
          <a:p>
            <a:pPr lvl="0"/>
            <a:r>
              <a:rPr lang="ru-RU" sz="2800" dirty="0" smtClean="0"/>
              <a:t>Выделение данного звука из ряда слогов (</a:t>
            </a:r>
            <a:r>
              <a:rPr lang="ru-RU" sz="2800" dirty="0" err="1" smtClean="0"/>
              <a:t>ом</a:t>
            </a:r>
            <a:r>
              <a:rPr lang="ru-RU" sz="2800" dirty="0" smtClean="0"/>
              <a:t>, ум, </a:t>
            </a:r>
            <a:r>
              <a:rPr lang="ru-RU" sz="2800" u="sng" dirty="0" err="1" smtClean="0"/>
              <a:t>ам</a:t>
            </a:r>
            <a:r>
              <a:rPr lang="ru-RU" sz="2800" dirty="0" smtClean="0"/>
              <a:t>, </a:t>
            </a:r>
            <a:r>
              <a:rPr lang="ru-RU" sz="2800" u="sng" dirty="0" smtClean="0"/>
              <a:t>ан</a:t>
            </a:r>
            <a:r>
              <a:rPr lang="ru-RU" sz="2800" dirty="0" smtClean="0"/>
              <a:t>, </a:t>
            </a:r>
            <a:r>
              <a:rPr lang="ru-RU" sz="2800" u="sng" dirty="0" smtClean="0"/>
              <a:t>ас</a:t>
            </a:r>
            <a:r>
              <a:rPr lang="ru-RU" sz="2800" dirty="0" smtClean="0"/>
              <a:t>);</a:t>
            </a:r>
          </a:p>
          <a:p>
            <a:pPr lvl="0"/>
            <a:r>
              <a:rPr lang="ru-RU" sz="2800" dirty="0" smtClean="0"/>
              <a:t>Выделение данного звука среди слов (обруч, </a:t>
            </a:r>
            <a:r>
              <a:rPr lang="ru-RU" sz="2800" u="sng" dirty="0" smtClean="0"/>
              <a:t>астра</a:t>
            </a:r>
            <a:r>
              <a:rPr lang="ru-RU" sz="2800" dirty="0" smtClean="0"/>
              <a:t>, </a:t>
            </a:r>
            <a:r>
              <a:rPr lang="ru-RU" sz="2800" u="sng" dirty="0" smtClean="0"/>
              <a:t>аист</a:t>
            </a:r>
            <a:r>
              <a:rPr lang="ru-RU" sz="2800" dirty="0" smtClean="0"/>
              <a:t>, </a:t>
            </a:r>
            <a:r>
              <a:rPr lang="ru-RU" sz="2800" u="sng" dirty="0" smtClean="0"/>
              <a:t>Аня</a:t>
            </a:r>
            <a:r>
              <a:rPr lang="ru-RU" sz="2800" dirty="0" smtClean="0"/>
              <a:t>, ирис);</a:t>
            </a:r>
          </a:p>
          <a:p>
            <a:r>
              <a:rPr lang="ru-RU" sz="2800" dirty="0" smtClean="0"/>
              <a:t>Выделение слов из текста на заданный звук. </a:t>
            </a:r>
            <a:r>
              <a:rPr lang="ru-RU" sz="2800" u="sng" dirty="0" smtClean="0"/>
              <a:t>(Аня </a:t>
            </a:r>
            <a:r>
              <a:rPr lang="ru-RU" sz="2800" dirty="0" smtClean="0"/>
              <a:t>с</a:t>
            </a:r>
            <a:r>
              <a:rPr lang="ru-RU" sz="2800" u="sng" dirty="0" smtClean="0"/>
              <a:t> Аликом</a:t>
            </a:r>
            <a:r>
              <a:rPr lang="ru-RU" sz="2800" dirty="0" smtClean="0"/>
              <a:t> гуляли в саду </a:t>
            </a:r>
            <a:r>
              <a:rPr lang="ru-RU" sz="2800" u="sng" dirty="0" smtClean="0"/>
              <a:t>астры</a:t>
            </a:r>
            <a:r>
              <a:rPr lang="ru-RU" sz="2800" dirty="0" smtClean="0"/>
              <a:t> собирали)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455</TotalTime>
  <Words>1087</Words>
  <Application>Microsoft Office PowerPoint</Application>
  <PresentationFormat>Экран (4:3)</PresentationFormat>
  <Paragraphs>123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9" baseType="lpstr">
      <vt:lpstr>Georgia</vt:lpstr>
      <vt:lpstr>Trebuchet MS</vt:lpstr>
      <vt:lpstr>Воздушный поток</vt:lpstr>
      <vt:lpstr>Единые подходы в проведении занятий по обучению грамоте</vt:lpstr>
      <vt:lpstr>Основная задача </vt:lpstr>
      <vt:lpstr>Основные  компоненты</vt:lpstr>
      <vt:lpstr>Этапы </vt:lpstr>
      <vt:lpstr>Подготовительный этап.  </vt:lpstr>
      <vt:lpstr> Знакомство с гласными звуками. </vt:lpstr>
      <vt:lpstr> </vt:lpstr>
      <vt:lpstr>Игры:</vt:lpstr>
      <vt:lpstr>Порядок работы над гласными звуками</vt:lpstr>
      <vt:lpstr>Презентация PowerPoint</vt:lpstr>
      <vt:lpstr>Определение позиции  звука в слове</vt:lpstr>
      <vt:lpstr>Определение позиции звука в слове</vt:lpstr>
      <vt:lpstr>Определи позицию звука в слове</vt:lpstr>
      <vt:lpstr>Звуковые  линейки</vt:lpstr>
      <vt:lpstr>Знакомство с согласными звуками.</vt:lpstr>
      <vt:lpstr>звонкость и глухость согласного</vt:lpstr>
      <vt:lpstr>Характеристика звука</vt:lpstr>
      <vt:lpstr>Найди слова на заданный звук</vt:lpstr>
      <vt:lpstr>Звуковой анализ слов</vt:lpstr>
      <vt:lpstr>Составь звуковую схему слова</vt:lpstr>
      <vt:lpstr>Составь звуковую схему слова</vt:lpstr>
      <vt:lpstr>Приёмы работы над схемой слова</vt:lpstr>
      <vt:lpstr>Знакомство со слогом</vt:lpstr>
      <vt:lpstr>Определение количества слогов в слове</vt:lpstr>
      <vt:lpstr>Знакомство  с буквами. </vt:lpstr>
      <vt:lpstr>Презентация PowerPoint</vt:lpstr>
      <vt:lpstr>Узнавание зашумленных, наложенных букв </vt:lpstr>
      <vt:lpstr>Презентация PowerPoint</vt:lpstr>
      <vt:lpstr>Соотнесение буквы со звуком</vt:lpstr>
      <vt:lpstr>задания</vt:lpstr>
      <vt:lpstr>Дифференциация звуков по мягкости-твердости</vt:lpstr>
      <vt:lpstr>Прочитай слово по первым звукам</vt:lpstr>
      <vt:lpstr>Презентация PowerPoint</vt:lpstr>
      <vt:lpstr>На какой слог начинается слово</vt:lpstr>
      <vt:lpstr>Игры на дифференциацию звуков</vt:lpstr>
      <vt:lpstr>Найди букву</vt:lpstr>
      <vt:lpstr>Вставить  пропущенную букву</vt:lpstr>
      <vt:lpstr>Составь  слово  из букв</vt:lpstr>
      <vt:lpstr>Презентация PowerPoint</vt:lpstr>
      <vt:lpstr>Подбери  слог</vt:lpstr>
      <vt:lpstr>Соедини слоги</vt:lpstr>
      <vt:lpstr>Подбери шары по  цвету, прочитай слово</vt:lpstr>
      <vt:lpstr>Решение  ребусов</vt:lpstr>
      <vt:lpstr>Презентация PowerPoint</vt:lpstr>
      <vt:lpstr>Рекомендуемая литература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обучению грамоте детей старшего дошкольного возраста</dc:title>
  <dc:creator>мая</dc:creator>
  <cp:lastModifiedBy>Елена Николаевна Федорова</cp:lastModifiedBy>
  <cp:revision>44</cp:revision>
  <dcterms:created xsi:type="dcterms:W3CDTF">2015-10-28T09:57:24Z</dcterms:created>
  <dcterms:modified xsi:type="dcterms:W3CDTF">2022-08-24T04:24:37Z</dcterms:modified>
</cp:coreProperties>
</file>