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3" r:id="rId4"/>
    <p:sldId id="260" r:id="rId5"/>
    <p:sldId id="267" r:id="rId6"/>
    <p:sldId id="268" r:id="rId7"/>
    <p:sldId id="266" r:id="rId8"/>
    <p:sldId id="264" r:id="rId9"/>
    <p:sldId id="265" r:id="rId10"/>
    <p:sldId id="257" r:id="rId11"/>
    <p:sldId id="262" r:id="rId12"/>
    <p:sldId id="261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76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3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27.10.2022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sibkniga.ru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sibkniga.ru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kiv.instrao.ru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fioco.ru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apkpro.ru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mro.ru/" TargetMode="External"/><Relationship Id="rId2" Type="http://schemas.openxmlformats.org/officeDocument/2006/relationships/hyperlink" Target="https://fioco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Электронные ресурсы по ФГ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Составитель Вольхина И.Н.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992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www.sibkniga.ru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730102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39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www.sibkniga.ru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40" y="2060848"/>
            <a:ext cx="86881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07504" y="4077670"/>
            <a:ext cx="1146708" cy="432048"/>
          </a:xfrm>
          <a:prstGeom prst="ellipse">
            <a:avLst/>
          </a:prstGeom>
          <a:solidFill>
            <a:schemeClr val="bg1">
              <a:alpha val="0"/>
            </a:schemeClr>
          </a:solidFill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92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340940" cy="4886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039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965245" cy="1008112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Показатели </a:t>
            </a:r>
            <a:br>
              <a:rPr lang="ru-RU" sz="3600" dirty="0" smtClean="0"/>
            </a:br>
            <a:r>
              <a:rPr lang="ru-RU" sz="3600" dirty="0" smtClean="0"/>
              <a:t>(уроки в </a:t>
            </a:r>
            <a:r>
              <a:rPr lang="ru-RU" sz="3600" dirty="0" err="1" smtClean="0"/>
              <a:t>общеобр</a:t>
            </a:r>
            <a:r>
              <a:rPr lang="ru-RU" sz="3600" dirty="0" smtClean="0"/>
              <a:t>. классах)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632848" cy="460851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 smtClean="0"/>
              <a:t>– </a:t>
            </a:r>
            <a:r>
              <a:rPr lang="ru-RU" sz="2000" dirty="0"/>
              <a:t>цель сформулирована в соответствии с направленностью урока на формирование математической грамотности;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в представлении планируемых результатов отражены уровни развития  математической грамотности;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каждому компетентностно-ориентированному заданию (КОЗ) даны характеристики;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названы источники, из которых взяты КОЗ;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/>
              <a:t>– выделены КОЗ, составленные автором;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содержание соответствует цели и результатам;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использованы КОЗ, различные по своим характеристикам;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описана деятельность учителя и учащихся по освоению содержания (вопросы-ответы, задания с решениями и т.п.);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применяемые технологии, методы, приёмы эффективны для достижения цели урока;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– описана процедура контроля над достижением цели урока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634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7077377" cy="1202485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Три </a:t>
            </a:r>
            <a:r>
              <a:rPr lang="ru-RU" sz="3600" b="1" dirty="0"/>
              <a:t>лучших конкурсных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119257"/>
            <a:ext cx="6471821" cy="360381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урок </a:t>
            </a:r>
            <a:r>
              <a:rPr lang="ru-RU" dirty="0"/>
              <a:t>для 9-го класса учителя Кирилловой Юлии Николаевны (МБОУ </a:t>
            </a:r>
            <a:r>
              <a:rPr lang="ru-RU" dirty="0" err="1"/>
              <a:t>Криводановская</a:t>
            </a:r>
            <a:r>
              <a:rPr lang="ru-RU" dirty="0"/>
              <a:t> СШ № 22 Новосибирского района НСО),</a:t>
            </a:r>
          </a:p>
          <a:p>
            <a:r>
              <a:rPr lang="ru-RU" dirty="0" smtClean="0"/>
              <a:t>урок </a:t>
            </a:r>
            <a:r>
              <a:rPr lang="ru-RU" dirty="0"/>
              <a:t>для 6-го класса учителя Гой Елены </a:t>
            </a:r>
            <a:r>
              <a:rPr lang="ru-RU" dirty="0" err="1"/>
              <a:t>Иулиановны</a:t>
            </a:r>
            <a:r>
              <a:rPr lang="ru-RU" dirty="0"/>
              <a:t> (МБОУ «Гимназия №5» Советского района г. Новосибирска),</a:t>
            </a:r>
          </a:p>
          <a:p>
            <a:r>
              <a:rPr lang="ru-RU" dirty="0" smtClean="0"/>
              <a:t>урок </a:t>
            </a:r>
            <a:r>
              <a:rPr lang="ru-RU" dirty="0"/>
              <a:t>для 5-го класса учителя Бабий Ольги Евгеньевны (МКОУ </a:t>
            </a:r>
            <a:r>
              <a:rPr lang="ru-RU" dirty="0" err="1"/>
              <a:t>Савкинская</a:t>
            </a:r>
            <a:r>
              <a:rPr lang="ru-RU" dirty="0"/>
              <a:t> СОШ имени Александра Лескова </a:t>
            </a:r>
            <a:r>
              <a:rPr lang="ru-RU" dirty="0" err="1"/>
              <a:t>Баганского</a:t>
            </a:r>
            <a:r>
              <a:rPr lang="ru-RU" dirty="0"/>
              <a:t> района НСО).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9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Эти уроки объединяют такие характеристики как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119257"/>
            <a:ext cx="7056784" cy="36038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явно </a:t>
            </a:r>
            <a:r>
              <a:rPr lang="ru-RU" dirty="0"/>
              <a:t>прослеживаемая взаимосвязь и взаимозависимость всех компонентов урока: от цели до результатов деятельности;</a:t>
            </a:r>
          </a:p>
          <a:p>
            <a:r>
              <a:rPr lang="ru-RU" dirty="0" smtClean="0"/>
              <a:t>авторские </a:t>
            </a:r>
            <a:r>
              <a:rPr lang="ru-RU" dirty="0"/>
              <a:t>системы компетентностно-ориентированных заданий;</a:t>
            </a:r>
          </a:p>
          <a:p>
            <a:r>
              <a:rPr lang="ru-RU" dirty="0" smtClean="0"/>
              <a:t>применение </a:t>
            </a:r>
            <a:r>
              <a:rPr lang="ru-RU" dirty="0"/>
              <a:t>активных методов и технологий деятельностного типа: технологии дифференцированного обучения, исследовательской и проектной деятельности, групповой работы, игровые технологии, методов самооценки и </a:t>
            </a:r>
            <a:r>
              <a:rPr lang="ru-RU" dirty="0" err="1"/>
              <a:t>взаимооценки</a:t>
            </a:r>
            <a:r>
              <a:rPr lang="ru-RU" dirty="0"/>
              <a:t>, кейс-метода.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25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965245" cy="120248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Показатели </a:t>
            </a:r>
            <a:br>
              <a:rPr lang="ru-RU" sz="3600" dirty="0" smtClean="0"/>
            </a:br>
            <a:r>
              <a:rPr lang="ru-RU" sz="3600" dirty="0" smtClean="0"/>
              <a:t>(уроки в спецклассах)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28800"/>
            <a:ext cx="7416824" cy="453650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600" dirty="0"/>
              <a:t>– цель сформулирована в соответствии с направленностью урока на формирование математической грамотности, </a:t>
            </a:r>
            <a:r>
              <a:rPr lang="ru-RU" sz="3600" i="1" dirty="0">
                <a:solidFill>
                  <a:srgbClr val="002060"/>
                </a:solidFill>
              </a:rPr>
              <a:t>в зависимости от типа </a:t>
            </a:r>
            <a:r>
              <a:rPr lang="ru-RU" sz="3600" i="1" dirty="0" err="1">
                <a:solidFill>
                  <a:srgbClr val="002060"/>
                </a:solidFill>
              </a:rPr>
              <a:t>спецкласса</a:t>
            </a:r>
            <a:r>
              <a:rPr lang="ru-RU" sz="3600" dirty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r>
              <a:rPr lang="ru-RU" sz="3600" dirty="0"/>
              <a:t>– в представлении планируемых результатов отражены уровни развития  математической грамотности;</a:t>
            </a:r>
          </a:p>
          <a:p>
            <a:pPr marL="0" indent="0">
              <a:buNone/>
            </a:pPr>
            <a:r>
              <a:rPr lang="ru-RU" sz="3600" dirty="0"/>
              <a:t>– каждому компетентностно-ориентированному заданию (КОЗ) даны характеристики;</a:t>
            </a:r>
          </a:p>
          <a:p>
            <a:pPr marL="0" indent="0">
              <a:buNone/>
            </a:pPr>
            <a:r>
              <a:rPr lang="ru-RU" sz="3600" dirty="0"/>
              <a:t>– названы источники, из которых взяты КОЗ;</a:t>
            </a:r>
          </a:p>
          <a:p>
            <a:pPr marL="0" indent="0">
              <a:buNone/>
            </a:pPr>
            <a:r>
              <a:rPr lang="ru-RU" sz="3600" dirty="0"/>
              <a:t>– </a:t>
            </a:r>
            <a:r>
              <a:rPr lang="ru-RU" sz="3600" i="1" dirty="0">
                <a:solidFill>
                  <a:srgbClr val="002060"/>
                </a:solidFill>
              </a:rPr>
              <a:t>КОЗ, составленные автором, отвечают уровню подготовки </a:t>
            </a:r>
            <a:r>
              <a:rPr lang="ru-RU" sz="3600" i="1" dirty="0" err="1">
                <a:solidFill>
                  <a:srgbClr val="002060"/>
                </a:solidFill>
              </a:rPr>
              <a:t>спецкласса</a:t>
            </a:r>
            <a:r>
              <a:rPr lang="ru-RU" sz="3600" dirty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r>
              <a:rPr lang="ru-RU" sz="3600" dirty="0"/>
              <a:t>– содержание соответствует цели и результатам;</a:t>
            </a:r>
          </a:p>
          <a:p>
            <a:pPr marL="0" indent="0">
              <a:buNone/>
            </a:pPr>
            <a:r>
              <a:rPr lang="ru-RU" sz="3600" dirty="0"/>
              <a:t>– использованы КОЗ, различные по своим характеристикам, </a:t>
            </a:r>
            <a:r>
              <a:rPr lang="ru-RU" sz="3600" i="1" dirty="0">
                <a:solidFill>
                  <a:srgbClr val="002060"/>
                </a:solidFill>
              </a:rPr>
              <a:t>в том числе задания высокого уровня сложности по виду деятельности «формулировать», «рассуждать»;</a:t>
            </a:r>
            <a:endParaRPr lang="ru-RU" sz="36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dirty="0"/>
              <a:t>– описана деятельность учителя и учащихся по освоению содержания (вопросы-ответы, задания с решениями и т.п.);</a:t>
            </a:r>
          </a:p>
          <a:p>
            <a:pPr marL="0" indent="0">
              <a:buNone/>
            </a:pPr>
            <a:r>
              <a:rPr lang="ru-RU" sz="3600" dirty="0"/>
              <a:t>– применяемые технологии, методы, приёмы эффективны для достижения цели урока;</a:t>
            </a:r>
          </a:p>
          <a:p>
            <a:pPr marL="0" indent="0">
              <a:buNone/>
            </a:pPr>
            <a:r>
              <a:rPr lang="ru-RU" sz="3600" dirty="0"/>
              <a:t>– описана процедура контроля над достижением цели урока.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21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Уроки в спецклассах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19257"/>
            <a:ext cx="7416824" cy="360381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урок алгебры для 8-го класса инженерно-технологического направления, подготовленный учителем Касаткиной Ольгой Александровной (МАОУ «Лицей №159» г. Новосибирска),</a:t>
            </a:r>
          </a:p>
          <a:p>
            <a:r>
              <a:rPr lang="ru-RU" dirty="0" smtClean="0"/>
              <a:t>урок </a:t>
            </a:r>
            <a:r>
              <a:rPr lang="ru-RU" dirty="0"/>
              <a:t>геометрии для 7-го класса, представленный учителем Ливановой Ларисой Леонидовной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МБОУ СОШ № 93 </a:t>
            </a:r>
            <a:r>
              <a:rPr lang="ru-RU" dirty="0" err="1"/>
              <a:t>Барабинского</a:t>
            </a:r>
            <a:r>
              <a:rPr lang="ru-RU" dirty="0"/>
              <a:t> района НСО),</a:t>
            </a:r>
          </a:p>
          <a:p>
            <a:r>
              <a:rPr lang="ru-RU" dirty="0" smtClean="0"/>
              <a:t>урок </a:t>
            </a:r>
            <a:r>
              <a:rPr lang="ru-RU" dirty="0"/>
              <a:t>алгебры для 8-го класса инженерно-технологического направления, разработанный учителем </a:t>
            </a:r>
            <a:r>
              <a:rPr lang="ru-RU" dirty="0" err="1"/>
              <a:t>Швидко</a:t>
            </a:r>
            <a:r>
              <a:rPr lang="ru-RU" dirty="0"/>
              <a:t> Еленой Александровной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МБОУ  «Гимназия № 14 «Университетская»»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</a:t>
            </a:r>
            <a:r>
              <a:rPr lang="ru-RU" dirty="0"/>
              <a:t>. Новосибирска).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24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7033128" cy="566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20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965245" cy="667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552728" cy="493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53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  <a:hlinkClick r:id="rId2"/>
              </a:rPr>
              <a:t>http://skiv.instrao.ru</a:t>
            </a:r>
            <a:r>
              <a:rPr lang="en-US" dirty="0" smtClean="0">
                <a:solidFill>
                  <a:srgbClr val="0070C0"/>
                </a:solidFill>
                <a:hlinkClick r:id="rId2"/>
              </a:rPr>
              <a:t>/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152" y="32828"/>
            <a:ext cx="4476839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28186" b="27823"/>
          <a:stretch/>
        </p:blipFill>
        <p:spPr bwMode="auto">
          <a:xfrm>
            <a:off x="126619" y="2204864"/>
            <a:ext cx="8856503" cy="416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26619" y="3068960"/>
            <a:ext cx="1493053" cy="504056"/>
          </a:xfrm>
          <a:prstGeom prst="ellipse">
            <a:avLst/>
          </a:prstGeom>
          <a:solidFill>
            <a:schemeClr val="bg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38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965245" cy="667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484784"/>
            <a:ext cx="7243471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3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dirty="0"/>
              <a:t>Рекомендации по подбору компонентов урока, </a:t>
            </a:r>
            <a:br>
              <a:rPr lang="ru-RU" sz="3200" dirty="0"/>
            </a:br>
            <a:r>
              <a:rPr lang="ru-RU" sz="3200" dirty="0"/>
              <a:t>нацеленного на формирование математической грамотности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77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268760"/>
            <a:ext cx="746803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81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49152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20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8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fioco.ru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05320"/>
            <a:ext cx="7200800" cy="4010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7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817583"/>
            <a:ext cx="7632848" cy="811218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hlinkClick r:id="rId2"/>
              </a:rPr>
              <a:t>https://</a:t>
            </a:r>
            <a:r>
              <a:rPr lang="ru-RU" u="sng" dirty="0" smtClean="0">
                <a:hlinkClick r:id="rId2"/>
              </a:rPr>
              <a:t>apkpro.ru</a:t>
            </a:r>
            <a:r>
              <a:rPr lang="en-US" u="sng" dirty="0" smtClean="0"/>
              <a:t/>
            </a:r>
            <a:br>
              <a:rPr lang="en-US" u="sng" dirty="0" smtClean="0"/>
            </a:br>
            <a:endParaRPr lang="ru-RU" sz="9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94" y="1556792"/>
            <a:ext cx="7385106" cy="462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5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546"/>
          <a:stretch/>
        </p:blipFill>
        <p:spPr bwMode="auto">
          <a:xfrm>
            <a:off x="467544" y="1052736"/>
            <a:ext cx="8279740" cy="3787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6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771650"/>
            <a:ext cx="8258175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07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301216" cy="398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53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8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3"/>
              </a:rPr>
              <a:t>nimro.ru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466771" cy="455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9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6803699" cy="538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157192"/>
            <a:ext cx="4824536" cy="936104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1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262</TotalTime>
  <Words>428</Words>
  <Application>Microsoft Office PowerPoint</Application>
  <PresentationFormat>Экран (4:3)</PresentationFormat>
  <Paragraphs>45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Кнопка</vt:lpstr>
      <vt:lpstr>Электронные ресурсы по ФГ</vt:lpstr>
      <vt:lpstr>http://skiv.instrao.ru/</vt:lpstr>
      <vt:lpstr>https://fioco.ru</vt:lpstr>
      <vt:lpstr>https://apkpro.ru </vt:lpstr>
      <vt:lpstr>Презентация PowerPoint</vt:lpstr>
      <vt:lpstr>Презентация PowerPoint</vt:lpstr>
      <vt:lpstr>Презентация PowerPoint</vt:lpstr>
      <vt:lpstr>https://nimro.ru </vt:lpstr>
      <vt:lpstr>Презентация PowerPoint</vt:lpstr>
      <vt:lpstr>www.sibkniga.ru</vt:lpstr>
      <vt:lpstr>www.sibkniga.ru</vt:lpstr>
      <vt:lpstr>Презентация PowerPoint</vt:lpstr>
      <vt:lpstr>Показатели  (уроки в общеобр. классах)</vt:lpstr>
      <vt:lpstr>Три лучших конкурсных урока</vt:lpstr>
      <vt:lpstr>Эти уроки объединяют такие характеристики как:</vt:lpstr>
      <vt:lpstr>Показатели  (уроки в спецклассах)</vt:lpstr>
      <vt:lpstr>Уроки в спецклассах</vt:lpstr>
      <vt:lpstr>Презентация PowerPoint</vt:lpstr>
      <vt:lpstr>Содержание</vt:lpstr>
      <vt:lpstr>Содержание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Электронные ресурсы по ФГ</dc:title>
  <dc:creator>Ирина</dc:creator>
  <cp:lastModifiedBy>Ирина</cp:lastModifiedBy>
  <cp:revision>14</cp:revision>
  <dcterms:created xsi:type="dcterms:W3CDTF">2022-10-05T07:22:20Z</dcterms:created>
  <dcterms:modified xsi:type="dcterms:W3CDTF">2022-10-27T11:40:49Z</dcterms:modified>
</cp:coreProperties>
</file>