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82" r:id="rId12"/>
    <p:sldId id="263" r:id="rId13"/>
    <p:sldId id="264" r:id="rId14"/>
    <p:sldId id="265" r:id="rId15"/>
    <p:sldId id="281" r:id="rId16"/>
    <p:sldId id="268" r:id="rId17"/>
    <p:sldId id="269" r:id="rId18"/>
    <p:sldId id="270" r:id="rId19"/>
    <p:sldId id="271" r:id="rId20"/>
    <p:sldId id="283" r:id="rId21"/>
    <p:sldId id="272" r:id="rId22"/>
    <p:sldId id="273" r:id="rId23"/>
    <p:sldId id="274" r:id="rId24"/>
    <p:sldId id="275" r:id="rId25"/>
    <p:sldId id="277" r:id="rId26"/>
    <p:sldId id="278" r:id="rId27"/>
    <p:sldId id="279" r:id="rId28"/>
    <p:sldId id="280" r:id="rId29"/>
    <p:sldId id="284" r:id="rId30"/>
    <p:sldId id="285" r:id="rId3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9EF6D95-BA6A-4C98-B807-64B2AD922828}">
          <p14:sldIdLst>
            <p14:sldId id="256"/>
            <p14:sldId id="257"/>
            <p14:sldId id="258"/>
            <p14:sldId id="259"/>
            <p14:sldId id="260"/>
            <p14:sldId id="261"/>
            <p14:sldId id="282"/>
            <p14:sldId id="263"/>
            <p14:sldId id="264"/>
            <p14:sldId id="265"/>
            <p14:sldId id="281"/>
            <p14:sldId id="268"/>
            <p14:sldId id="269"/>
            <p14:sldId id="270"/>
            <p14:sldId id="271"/>
            <p14:sldId id="283"/>
            <p14:sldId id="272"/>
            <p14:sldId id="273"/>
            <p14:sldId id="274"/>
            <p14:sldId id="275"/>
            <p14:sldId id="277"/>
            <p14:sldId id="278"/>
          </p14:sldIdLst>
        </p14:section>
        <p14:section name="Раздел без заголовка" id="{5746AD86-E15E-4A9B-8588-5323356C36F5}">
          <p14:sldIdLst>
            <p14:sldId id="279"/>
            <p14:sldId id="280"/>
            <p14:sldId id="284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3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 hidden="1"/>
          <p:cNvSpPr/>
          <p:nvPr/>
        </p:nvSpPr>
        <p:spPr>
          <a:xfrm>
            <a:off x="-2520" y="5050800"/>
            <a:ext cx="3571920" cy="1805040"/>
          </a:xfrm>
          <a:custGeom>
            <a:avLst/>
            <a:gdLst/>
            <a:ahLst/>
            <a:cxnLst/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" name="CustomShape 2" hidden="1"/>
          <p:cNvSpPr/>
          <p:nvPr/>
        </p:nvSpPr>
        <p:spPr>
          <a:xfrm>
            <a:off x="-2520" y="5051160"/>
            <a:ext cx="9144360" cy="1804680"/>
          </a:xfrm>
          <a:custGeom>
            <a:avLst/>
            <a:gdLst/>
            <a:ahLst/>
            <a:cxnLst/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0" y="2647800"/>
            <a:ext cx="3569760" cy="420804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-2520" y="-1080"/>
            <a:ext cx="9144360" cy="6856920"/>
          </a:xfrm>
          <a:custGeom>
            <a:avLst/>
            <a:gdLst/>
            <a:ahLst/>
            <a:cxnLst/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-2520" y="5050800"/>
            <a:ext cx="3571920" cy="1805040"/>
          </a:xfrm>
          <a:custGeom>
            <a:avLst/>
            <a:gdLst/>
            <a:ahLst/>
            <a:cxnLst/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-2520" y="5051160"/>
            <a:ext cx="9144360" cy="1804680"/>
          </a:xfrm>
          <a:custGeom>
            <a:avLst/>
            <a:gdLst/>
            <a:ahLst/>
            <a:cxnLst/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-2520" y="5050800"/>
            <a:ext cx="3572280" cy="1805400"/>
          </a:xfrm>
          <a:custGeom>
            <a:avLst/>
            <a:gdLst/>
            <a:ahLst/>
            <a:cxnLst/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-2520" y="5051160"/>
            <a:ext cx="9144720" cy="1805040"/>
          </a:xfrm>
          <a:custGeom>
            <a:avLst/>
            <a:gdLst/>
            <a:ahLst/>
            <a:cxnLst/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-2520" y="5050800"/>
            <a:ext cx="3572640" cy="1805760"/>
          </a:xfrm>
          <a:custGeom>
            <a:avLst/>
            <a:gdLst/>
            <a:ahLst/>
            <a:cxnLst/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CustomShape 2"/>
          <p:cNvSpPr/>
          <p:nvPr/>
        </p:nvSpPr>
        <p:spPr>
          <a:xfrm>
            <a:off x="-2520" y="5051160"/>
            <a:ext cx="9145080" cy="1805400"/>
          </a:xfrm>
          <a:custGeom>
            <a:avLst/>
            <a:gdLst/>
            <a:ahLst/>
            <a:cxnLst/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-2520" y="5050800"/>
            <a:ext cx="3573000" cy="1806120"/>
          </a:xfrm>
          <a:custGeom>
            <a:avLst/>
            <a:gdLst/>
            <a:ahLst/>
            <a:cxnLst/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ustomShape 2"/>
          <p:cNvSpPr/>
          <p:nvPr/>
        </p:nvSpPr>
        <p:spPr>
          <a:xfrm>
            <a:off x="-2520" y="5051160"/>
            <a:ext cx="9145440" cy="1805760"/>
          </a:xfrm>
          <a:custGeom>
            <a:avLst/>
            <a:gdLst/>
            <a:ahLst/>
            <a:cxnLst/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gosreestr.ru/" TargetMode="External"/><Relationship Id="rId2" Type="http://schemas.openxmlformats.org/officeDocument/2006/relationships/hyperlink" Target="http://www.instrao.ru/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sibknigi.ru/node/18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 rot="19140000">
            <a:off x="815760" y="1730160"/>
            <a:ext cx="5646600" cy="120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900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ru-RU" sz="8000" b="1" strike="noStrike" cap="all" spc="-1">
                <a:solidFill>
                  <a:srgbClr val="4F8CB1"/>
                </a:solidFill>
                <a:latin typeface="Franklin Gothic Medium"/>
                <a:ea typeface="DejaVu Sans"/>
              </a:rPr>
              <a:t>«Мой день»</a:t>
            </a:r>
            <a:endParaRPr lang="ru-RU" sz="8000" b="0" strike="noStrike" spc="-1">
              <a:latin typeface="Arial"/>
            </a:endParaRPr>
          </a:p>
        </p:txBody>
      </p:sp>
      <p:sp>
        <p:nvSpPr>
          <p:cNvPr id="203" name="CustomShape 2"/>
          <p:cNvSpPr/>
          <p:nvPr/>
        </p:nvSpPr>
        <p:spPr>
          <a:xfrm>
            <a:off x="4214810" y="5085360"/>
            <a:ext cx="4667470" cy="107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400" b="1" strike="noStrike" cap="all" spc="384" dirty="0" smtClean="0">
                <a:solidFill>
                  <a:srgbClr val="0070C0"/>
                </a:solidFill>
                <a:latin typeface="Franklin Gothic Book"/>
                <a:ea typeface="DejaVu Sans"/>
              </a:rPr>
              <a:t>(урок 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400" b="1" strike="noStrike" cap="all" spc="384" dirty="0">
                <a:solidFill>
                  <a:srgbClr val="0070C0"/>
                </a:solidFill>
                <a:latin typeface="Franklin Gothic Book"/>
                <a:ea typeface="DejaVu Sans"/>
              </a:rPr>
              <a:t>формирования МГ)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360000" y="158400"/>
            <a:ext cx="8350560" cy="63424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2. </a:t>
            </a:r>
          </a:p>
          <a:p>
            <a:pPr>
              <a:lnSpc>
                <a:spcPct val="100000"/>
              </a:lnSpc>
            </a:pPr>
            <a:r>
              <a:rPr lang="ru-RU" sz="2000" spc="-1" dirty="0">
                <a:solidFill>
                  <a:srgbClr val="000000"/>
                </a:solidFill>
              </a:rPr>
              <a:t>– Что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называется процентом? (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1% = 1:100)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–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Как обратить десятичную дробь в проценты?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0,87 =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87%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1,7 =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170%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– Как перевести проценты в десятичную дробь?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8%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=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0,08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56%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= 0,56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– Как найти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проценты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от числа?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20%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от числа 60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20%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= 0,2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60 ∙ 0,2 = 12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360000" y="158400"/>
            <a:ext cx="8350560" cy="63424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– Как найти число по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его процентам? 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20% числа равны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60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20% </a:t>
            </a: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= 0,2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60 ∶ 0,2 =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30</a:t>
            </a: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rgbClr val="000000"/>
                </a:solidFill>
              </a:rPr>
              <a:t>– Как найти процентное отношение двух чисел?</a:t>
            </a:r>
          </a:p>
          <a:p>
            <a:r>
              <a:rPr lang="ru-RU" sz="2000" dirty="0"/>
              <a:t>5</a:t>
            </a:r>
            <a:r>
              <a:rPr lang="ru-RU" sz="2000" dirty="0" smtClean="0"/>
              <a:t> : 125 = 0,04,</a:t>
            </a:r>
          </a:p>
          <a:p>
            <a:r>
              <a:rPr lang="ru-RU" sz="2000" dirty="0" smtClean="0"/>
              <a:t>0,04 ∙ 100 = 4%. </a:t>
            </a:r>
          </a:p>
          <a:p>
            <a:pPr>
              <a:lnSpc>
                <a:spcPct val="100000"/>
              </a:lnSpc>
            </a:pPr>
            <a:endParaRPr lang="ru-RU" sz="1800" b="0" strike="noStrike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255240" y="432000"/>
            <a:ext cx="8527320" cy="357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3. «Мишин завтрак»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400" b="1" strike="noStrike" spc="-1" dirty="0" smtClean="0">
              <a:solidFill>
                <a:srgbClr val="000000"/>
              </a:solidFill>
              <a:latin typeface="Franklin Gothic Book"/>
              <a:ea typeface="DejaVu Sans"/>
            </a:endParaRPr>
          </a:p>
          <a:p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1</a:t>
            </a:r>
            <a:r>
              <a:rPr lang="ru-RU" sz="2400" spc="-1" dirty="0">
                <a:solidFill>
                  <a:srgbClr val="000000"/>
                </a:solidFill>
                <a:latin typeface="Franklin Gothic Book"/>
              </a:rPr>
              <a:t>) На диаграмме представлено распределение пищи по калорийности в течение дня. </a:t>
            </a:r>
            <a:endParaRPr lang="ru-RU" sz="2400" spc="-1" dirty="0"/>
          </a:p>
          <a:p>
            <a:pPr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Franklin Gothic Book"/>
              </a:rPr>
              <a:t>Михаилу </a:t>
            </a:r>
            <a:r>
              <a:rPr lang="ru-RU" sz="2400" spc="-1" dirty="0">
                <a:solidFill>
                  <a:srgbClr val="000000"/>
                </a:solidFill>
                <a:latin typeface="Franklin Gothic Book"/>
              </a:rPr>
              <a:t>14 лет, поэтому суточная норма потребления составляет 3000 килокалорий. Проанализируйте </a:t>
            </a: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диаграмму и скажите, какую калорийность должен иметь завтрак Миши?</a:t>
            </a:r>
            <a:endParaRPr lang="ru-RU" sz="2400" strike="noStrike" spc="-1" dirty="0">
              <a:latin typeface="Arial"/>
            </a:endParaRPr>
          </a:p>
        </p:txBody>
      </p:sp>
      <p:pic>
        <p:nvPicPr>
          <p:cNvPr id="227" name="Рисунок 226"/>
          <p:cNvPicPr/>
          <p:nvPr/>
        </p:nvPicPr>
        <p:blipFill>
          <a:blip r:embed="rId2" cstate="print"/>
          <a:stretch/>
        </p:blipFill>
        <p:spPr>
          <a:xfrm>
            <a:off x="5818320" y="3857628"/>
            <a:ext cx="3325680" cy="2773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" name="Table 1"/>
          <p:cNvGraphicFramePr/>
          <p:nvPr/>
        </p:nvGraphicFramePr>
        <p:xfrm>
          <a:off x="214281" y="47160"/>
          <a:ext cx="5490999" cy="6667988"/>
        </p:xfrm>
        <a:graphic>
          <a:graphicData uri="http://schemas.openxmlformats.org/drawingml/2006/table">
            <a:tbl>
              <a:tblPr/>
              <a:tblGrid>
                <a:gridCol w="2184933"/>
                <a:gridCol w="1783255"/>
                <a:gridCol w="1522811"/>
              </a:tblGrid>
              <a:tr h="9700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latin typeface="Arial"/>
                        </a:rPr>
                        <a:t>Блюдо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al"/>
                        </a:rPr>
                        <a:t>Калорийность в 100 г (ккал)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latin typeface="Arial"/>
                        </a:rPr>
                        <a:t>% от дневной нормы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манная каша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359 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гречневая каша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100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latin typeface="Arimo;arial"/>
                        </a:rPr>
                        <a:t>сырники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300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питьевой йогурт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60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чай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80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пельмени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latin typeface="Arimo;arial"/>
                        </a:rPr>
                        <a:t>275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latin typeface="Arimo;arial"/>
                        </a:rPr>
                        <a:t>сыр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290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тушеная капуста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100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яблоко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47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овсяные блинчики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315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3937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борщ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90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681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картофельное пюре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140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6850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вареная говядина с рисом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>
                          <a:latin typeface="Arimo;arial"/>
                        </a:rPr>
                        <a:t>210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sp>
        <p:nvSpPr>
          <p:cNvPr id="230" name="CustomShape 2"/>
          <p:cNvSpPr/>
          <p:nvPr/>
        </p:nvSpPr>
        <p:spPr>
          <a:xfrm>
            <a:off x="5904000" y="216000"/>
            <a:ext cx="3022560" cy="47131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Franklin Gothic Book"/>
              </a:rPr>
              <a:t>2) В таблице приведена калорийность некоторых блюд. Заполните </a:t>
            </a:r>
            <a:r>
              <a:rPr lang="ru-RU" sz="2400" spc="-1" dirty="0">
                <a:solidFill>
                  <a:srgbClr val="000000"/>
                </a:solidFill>
                <a:latin typeface="Franklin Gothic Book"/>
              </a:rPr>
              <a:t>свободные ячейки </a:t>
            </a:r>
            <a:r>
              <a:rPr lang="ru-RU" sz="2400" spc="-1" dirty="0" smtClean="0">
                <a:solidFill>
                  <a:srgbClr val="000000"/>
                </a:solidFill>
                <a:latin typeface="Franklin Gothic Book"/>
              </a:rPr>
              <a:t>таблицы.</a:t>
            </a:r>
            <a:endParaRPr lang="ru-RU" sz="2400" spc="-1" dirty="0"/>
          </a:p>
          <a:p>
            <a:pPr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Franklin Gothic Book"/>
              </a:rPr>
              <a:t>3) </a:t>
            </a:r>
            <a:r>
              <a:rPr lang="ru-RU" sz="2400" dirty="0"/>
              <a:t>Составьте для Михаила несколько вариантов правильного меню завтрака</a:t>
            </a:r>
            <a:r>
              <a:rPr lang="ru-RU" sz="2400" spc="-1" dirty="0" smtClean="0">
                <a:solidFill>
                  <a:srgbClr val="000000"/>
                </a:solidFill>
                <a:latin typeface="Franklin Gothic Book"/>
              </a:rPr>
              <a:t>.  </a:t>
            </a:r>
            <a:endParaRPr lang="ru-RU" sz="2400" spc="-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Этапы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822960" y="1100520"/>
            <a:ext cx="4325104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2. Практико-ориентированный этап </a:t>
            </a:r>
            <a:r>
              <a:rPr dirty="0"/>
              <a:t/>
            </a:r>
            <a:br>
              <a:rPr dirty="0"/>
            </a:br>
            <a:r>
              <a:rPr lang="ru-RU" sz="2400" dirty="0"/>
              <a:t>По расписанию первым уроком в Мишином классе урок технологии.  Учитель технологии предлагает ребятам приготовить биточки. 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2489040" y="5169960"/>
            <a:ext cx="6639840" cy="912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i="1" strike="noStrike" spc="-1">
                <a:solidFill>
                  <a:srgbClr val="FFFFFF"/>
                </a:solidFill>
                <a:latin typeface="Book Antiqua"/>
                <a:ea typeface="DejaVu Sans"/>
              </a:rPr>
              <a:t>Школьный день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34" name="Picture 7" descr="C:\Users\Ирина\AppData\Local\Microsoft\Windows\Temporary Internet Files\Content.IE5\CY3LA1IP\x_4b5d3d14[1].jpg"/>
          <p:cNvPicPr/>
          <p:nvPr/>
        </p:nvPicPr>
        <p:blipFill>
          <a:blip r:embed="rId2" cstate="print"/>
          <a:stretch/>
        </p:blipFill>
        <p:spPr>
          <a:xfrm>
            <a:off x="5508000" y="2277000"/>
            <a:ext cx="2650320" cy="2618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2"/>
          <p:cNvSpPr/>
          <p:nvPr/>
        </p:nvSpPr>
        <p:spPr>
          <a:xfrm>
            <a:off x="197635" y="260648"/>
            <a:ext cx="8566920" cy="34290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Кто </a:t>
            </a:r>
            <a:r>
              <a:rPr lang="ru-RU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знает, что такое биточки?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Готовят </a:t>
            </a:r>
            <a:r>
              <a:rPr lang="ru-RU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у вас в семье биточки?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dirty="0"/>
              <a:t>В таблице приведены данные о соотношении ингредиентов в рецепте биточков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Миша </a:t>
            </a:r>
            <a:r>
              <a:rPr lang="ru-RU" sz="2400" dirty="0"/>
              <a:t>задал учителю вопрос: «У меня получилось, что крапивы меньше чем крупы. Как так? Биточки же из крапивы!» Как бы вы на него ответили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383921"/>
              </p:ext>
            </p:extLst>
          </p:nvPr>
        </p:nvGraphicFramePr>
        <p:xfrm>
          <a:off x="827584" y="3140968"/>
          <a:ext cx="6120680" cy="3047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9742"/>
                <a:gridCol w="1370775"/>
                <a:gridCol w="2210163"/>
              </a:tblGrid>
              <a:tr h="1523608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Биточки из крапивы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Массовая доля ингредиента в %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Масса ингредиента на одну порцию (340 г)</a:t>
                      </a: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38090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Листья крапивы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34 %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38090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Пшеничная каша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59 %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38090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Масло сливочное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5 %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  <a:tr h="38090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Петрушка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2 %</a:t>
                      </a:r>
                      <a:endParaRPr lang="ru-RU" sz="18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2"/>
          <p:cNvSpPr/>
          <p:nvPr/>
        </p:nvSpPr>
        <p:spPr>
          <a:xfrm>
            <a:off x="197635" y="260648"/>
            <a:ext cx="8566920" cy="468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r>
              <a:rPr lang="ru-RU" sz="2400" dirty="0"/>
              <a:t>Учитель технологии дал ребятам задание: «Определите, сколько граммов каждого ингредиента потребуется для  приготовления биточков из крапивы для всей вашей семьи». </a:t>
            </a:r>
            <a:endParaRPr lang="ru-RU" sz="2400" dirty="0" smtClean="0"/>
          </a:p>
          <a:p>
            <a:r>
              <a:rPr lang="ru-RU" sz="2400" dirty="0" smtClean="0"/>
              <a:t>Миша </a:t>
            </a:r>
            <a:r>
              <a:rPr lang="ru-RU" sz="2400" dirty="0"/>
              <a:t>предположил, что папа, мама и он сам съедят по одной порции,  бабушка – 70% от </a:t>
            </a:r>
            <a:r>
              <a:rPr lang="ru-RU" sz="2400" dirty="0" smtClean="0"/>
              <a:t>этой порции</a:t>
            </a:r>
            <a:r>
              <a:rPr lang="ru-RU" sz="2400" dirty="0"/>
              <a:t>, а младшая сестрёнка – 40% от бабушкиной порции. </a:t>
            </a:r>
            <a:endParaRPr lang="ru-RU" sz="2400" dirty="0" smtClean="0"/>
          </a:p>
          <a:p>
            <a:r>
              <a:rPr lang="ru-RU" sz="2400" dirty="0" smtClean="0"/>
              <a:t>Помогите </a:t>
            </a:r>
            <a:r>
              <a:rPr lang="ru-RU" sz="2400" dirty="0"/>
              <a:t>Мише рассчитать массу всех необходимых продуктов. Хватит ли для приготовления половины пачки сливочного масла?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7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CustomShape 1"/>
          <p:cNvSpPr/>
          <p:nvPr/>
        </p:nvSpPr>
        <p:spPr>
          <a:xfrm>
            <a:off x="822960" y="365760"/>
            <a:ext cx="7519680" cy="54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Урок второй: Физкультура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240" name="CustomShape 2"/>
          <p:cNvSpPr/>
          <p:nvPr/>
        </p:nvSpPr>
        <p:spPr>
          <a:xfrm>
            <a:off x="360000" y="1080000"/>
            <a:ext cx="8566920" cy="3958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r>
              <a:rPr lang="ru-RU" sz="2400" dirty="0"/>
              <a:t>Следующий урок у Миши – урок физкультуры. Учитель физкультуры объяснил ребятам, что специалисты в области спортивной медицины рекомендуют следить за пульсом при физических нагрузках и ориентироваться на существующие нормы. Ребята, а вы знаете, как измерять пульс</a:t>
            </a:r>
            <a:r>
              <a:rPr lang="ru-RU" sz="2400" dirty="0" smtClean="0"/>
              <a:t>?</a:t>
            </a:r>
          </a:p>
          <a:p>
            <a:r>
              <a:rPr lang="ru-RU" sz="2400" dirty="0"/>
              <a:t>Нормы частоты пульса для вашего возраста от 60 до 100 ударов в минуту. </a:t>
            </a:r>
            <a:r>
              <a:rPr lang="ru-RU" sz="2400" dirty="0" smtClean="0"/>
              <a:t>Измерьте частоту своего пульса и сравните его с нормой. </a:t>
            </a:r>
            <a:endParaRPr lang="ru-RU" sz="2400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822960" y="365760"/>
            <a:ext cx="7519680" cy="54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Урок второй: Физкультура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242" name="CustomShape 2"/>
          <p:cNvSpPr/>
          <p:nvPr/>
        </p:nvSpPr>
        <p:spPr>
          <a:xfrm>
            <a:off x="1152000" y="1368000"/>
            <a:ext cx="5758920" cy="378919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Рано утром все проснулись,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Повернулись вправо, влево.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Спинки дружно все прогнули,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Стало гибким наше тело.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Вот и мышцы отдохнули.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Поднимаемся все выше,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Нашей матушке-землице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Выше дома, крыши выше.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В пояс надо поклониться.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Руки к солнцу потянули,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Опустили и встряхнули.</a:t>
            </a: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ustomShape 1"/>
          <p:cNvSpPr/>
          <p:nvPr/>
        </p:nvSpPr>
        <p:spPr>
          <a:xfrm>
            <a:off x="822960" y="365760"/>
            <a:ext cx="7519680" cy="54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Урок второй: Физкультура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244" name="CustomShape 2"/>
          <p:cNvSpPr/>
          <p:nvPr/>
        </p:nvSpPr>
        <p:spPr>
          <a:xfrm>
            <a:off x="504000" y="1224000"/>
            <a:ext cx="8134920" cy="424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r>
              <a:rPr lang="ru-RU" sz="2000" dirty="0" smtClean="0"/>
              <a:t>Измерьте </a:t>
            </a:r>
            <a:r>
              <a:rPr lang="ru-RU" sz="2000" dirty="0"/>
              <a:t>еще раз пульс, запишите ваши результаты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Если пульс при тренировке превышает норму, нагрузка считается чрезмерной, если не дотягивает до нормы, то недостаточной. Те, у кого пульс остался в пределах нормы, составят первую группу. У кого получилось меньше нормы – вторую группу, остальные – третью группу.</a:t>
            </a:r>
          </a:p>
          <a:p>
            <a:r>
              <a:rPr lang="ru-RU" sz="2000" dirty="0"/>
              <a:t>Выполните задания в группах:</a:t>
            </a:r>
          </a:p>
          <a:p>
            <a:pPr lvl="0"/>
            <a:r>
              <a:rPr lang="ru-RU" sz="2000" dirty="0" smtClean="0"/>
              <a:t>1) Рассчитайте</a:t>
            </a:r>
            <a:r>
              <a:rPr lang="ru-RU" sz="2000" dirty="0"/>
              <a:t>, на сколько процентов пульс каждого из вас после разминки больше пульса до разминки. Ответ округлить до целого;</a:t>
            </a:r>
          </a:p>
          <a:p>
            <a:pPr lvl="0"/>
            <a:r>
              <a:rPr lang="ru-RU" sz="2000" dirty="0" smtClean="0"/>
              <a:t>2) Вычислите </a:t>
            </a:r>
            <a:r>
              <a:rPr lang="ru-RU" sz="2000" dirty="0"/>
              <a:t>средний процент изменения пульса в своей группе. Сделайте выводы. </a:t>
            </a:r>
            <a:r>
              <a:rPr lang="ru-RU" sz="2000" dirty="0" smtClean="0"/>
              <a:t>Расскажите </a:t>
            </a:r>
            <a:r>
              <a:rPr lang="ru-RU" sz="2000" dirty="0"/>
              <a:t>о своих выводах классу.</a:t>
            </a:r>
          </a:p>
          <a:p>
            <a:endParaRPr lang="ru-RU" sz="2000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Тема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05" name="CustomShape 2"/>
          <p:cNvSpPr/>
          <p:nvPr/>
        </p:nvSpPr>
        <p:spPr>
          <a:xfrm>
            <a:off x="822960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Решение практико-ориентированных задач, связанных с процентами </a:t>
            </a:r>
            <a:endParaRPr lang="ru-RU" sz="2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(7 класс)</a:t>
            </a: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Этапы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395536" y="1100520"/>
            <a:ext cx="7016732" cy="36966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2500" lnSpcReduction="10000"/>
          </a:bodyPr>
          <a:lstStyle/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3. Контрольно-оценочный </a:t>
            </a:r>
            <a:r>
              <a:rPr lang="ru-RU" sz="2400" b="1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этап</a:t>
            </a:r>
          </a:p>
          <a:p>
            <a:pPr indent="3175">
              <a:spcBef>
                <a:spcPts val="799"/>
              </a:spcBef>
              <a:tabLst>
                <a:tab pos="0" algn="l"/>
              </a:tabLst>
            </a:pPr>
            <a:r>
              <a:rPr lang="ru-RU" sz="2400" dirty="0"/>
              <a:t>Занятия в школе у Миши обычно заканчиваются в два часа дня. Днём, о котором мы говорим, была среда. Это был тот день, когда Михаил помогал маме и бабушке по хозяйству. </a:t>
            </a:r>
            <a:endParaRPr lang="ru-RU" sz="2400" dirty="0" smtClean="0"/>
          </a:p>
          <a:p>
            <a:pPr indent="3175">
              <a:spcBef>
                <a:spcPts val="799"/>
              </a:spcBef>
              <a:tabLst>
                <a:tab pos="0" algn="l"/>
              </a:tabLst>
            </a:pPr>
            <a:r>
              <a:rPr lang="ru-RU" sz="2400" dirty="0" smtClean="0"/>
              <a:t>Мама </a:t>
            </a:r>
            <a:r>
              <a:rPr lang="ru-RU" sz="2400" dirty="0"/>
              <a:t>отправила в Мишу и бабушку Раю за покупками в магазин в 16.00 часов. Мама знала, что в этот день в некоторых магазинах действуют скидки. Она дала им с собой 400 рублей и список необходимых покупок: батон, буханка черного хлеба, пакет кефира, пачка пельменей. 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47" name="CustomShape 3"/>
          <p:cNvSpPr/>
          <p:nvPr/>
        </p:nvSpPr>
        <p:spPr>
          <a:xfrm>
            <a:off x="2594160" y="5169960"/>
            <a:ext cx="5617440" cy="912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i="1" strike="noStrike" spc="-1">
                <a:solidFill>
                  <a:srgbClr val="FFFFFF"/>
                </a:solidFill>
                <a:latin typeface="Book Antiqua"/>
                <a:ea typeface="DejaVu Sans"/>
              </a:rPr>
              <a:t>После уроков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48" name="Picture 2" descr="C:\Users\Ирина\AppData\Local\Microsoft\Windows\Temporary Internet Files\Content.IE5\SAE99ZLY\7-wall-clock-png-image[1].png"/>
          <p:cNvPicPr/>
          <p:nvPr/>
        </p:nvPicPr>
        <p:blipFill>
          <a:blip r:embed="rId2" cstate="print"/>
          <a:stretch/>
        </p:blipFill>
        <p:spPr>
          <a:xfrm>
            <a:off x="755640" y="5169960"/>
            <a:ext cx="1581840" cy="1586520"/>
          </a:xfrm>
          <a:prstGeom prst="rect">
            <a:avLst/>
          </a:prstGeom>
          <a:ln>
            <a:noFill/>
          </a:ln>
        </p:spPr>
      </p:pic>
      <p:pic>
        <p:nvPicPr>
          <p:cNvPr id="249" name="Picture 6" descr="C:\Users\Ирина\AppData\Local\Microsoft\Windows\Temporary Internet Files\Content.IE5\SAE99ZLY\bg-sp[1].png"/>
          <p:cNvPicPr/>
          <p:nvPr/>
        </p:nvPicPr>
        <p:blipFill>
          <a:blip r:embed="rId3" cstate="print"/>
          <a:stretch/>
        </p:blipFill>
        <p:spPr>
          <a:xfrm>
            <a:off x="7412268" y="2744906"/>
            <a:ext cx="1758336" cy="223209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 fmla="y-sin(pi*$)/3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y-sin(pi*$)/9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y-sin(pi*$)/27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y-sin(pi*$)/81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179512" y="116632"/>
            <a:ext cx="8603768" cy="61926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 anchorCtr="0">
            <a:noAutofit/>
          </a:bodyPr>
          <a:lstStyle/>
          <a:p>
            <a:pPr indent="3175">
              <a:tabLst>
                <a:tab pos="0" algn="l"/>
              </a:tabLst>
            </a:pPr>
            <a:r>
              <a:rPr lang="ru-RU" sz="2000" dirty="0"/>
              <a:t>Поблизости находились магазины, со следующими ценами на интересующий товар. </a:t>
            </a: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/>
          </a:p>
          <a:p>
            <a:pPr indent="3175">
              <a:tabLst>
                <a:tab pos="0" algn="l"/>
              </a:tabLst>
            </a:pP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/>
          </a:p>
          <a:p>
            <a:pPr indent="3175">
              <a:tabLst>
                <a:tab pos="0" algn="l"/>
              </a:tabLst>
            </a:pP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/>
          </a:p>
          <a:p>
            <a:pPr indent="3175">
              <a:tabLst>
                <a:tab pos="0" algn="l"/>
              </a:tabLst>
            </a:pP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/>
          </a:p>
          <a:p>
            <a:r>
              <a:rPr lang="ru-RU" sz="2000" dirty="0"/>
              <a:t>Выполните задания: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/>
              <a:t>В каком из трёх представленных магазинов выгоднее приобрести пельмени?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/>
              <a:t>В каком из магазинов цена батона составляет меньший процент от стоимости всей покупки?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/>
              <a:t>Верно ли, что скидка на всю покупку в рублях больше в «Магните», чем в «Пятёрочке»? 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/>
              <a:t>Хватит ли Мише с бабушкой денег, чтобы сделать наиболее выгодную покупку? Приведите решение.</a:t>
            </a:r>
          </a:p>
          <a:p>
            <a:pPr marL="457200" lvl="0" indent="-457200">
              <a:buFont typeface="+mj-lt"/>
              <a:buAutoNum type="arabicParenR"/>
            </a:pPr>
            <a:r>
              <a:rPr lang="ru-RU" sz="2000" dirty="0"/>
              <a:t>Изменился бы выбор магазина с наиболее выгодной стоимостью покупки, если бы пришлось идти за ней в другой день недели?</a:t>
            </a:r>
          </a:p>
          <a:p>
            <a:pPr indent="3175">
              <a:tabLst>
                <a:tab pos="0" algn="l"/>
              </a:tabLst>
            </a:pPr>
            <a:endParaRPr lang="ru-RU" sz="2000" dirty="0" smtClean="0"/>
          </a:p>
          <a:p>
            <a:pPr indent="3175">
              <a:tabLst>
                <a:tab pos="0" algn="l"/>
              </a:tabLst>
            </a:pPr>
            <a:endParaRPr lang="ru-RU" sz="2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245090"/>
              </p:ext>
            </p:extLst>
          </p:nvPr>
        </p:nvGraphicFramePr>
        <p:xfrm>
          <a:off x="179512" y="836712"/>
          <a:ext cx="8208911" cy="216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/>
                <a:gridCol w="1549352"/>
                <a:gridCol w="1030773"/>
                <a:gridCol w="1398907"/>
                <a:gridCol w="1197595"/>
                <a:gridCol w="1232084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Название магазина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Скидка на все продукты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Батон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Буханка чёрного хлеба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Пакет кефира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Пачка пельменей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«Пятёрочка»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5%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30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25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68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250 р.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«Магнит»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10%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33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30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70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270 р.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«Южный»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0%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35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25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50 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245 р.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822960" y="365760"/>
            <a:ext cx="7520040" cy="54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Franklin Gothic Book"/>
                <a:ea typeface="DejaVu Sans"/>
              </a:rPr>
              <a:t>                           Критерии оценивания</a:t>
            </a:r>
            <a:endParaRPr lang="ru-RU" sz="1800" b="0" strike="noStrike" spc="-1">
              <a:latin typeface="Arial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203406"/>
              </p:ext>
            </p:extLst>
          </p:nvPr>
        </p:nvGraphicFramePr>
        <p:xfrm>
          <a:off x="468180" y="260648"/>
          <a:ext cx="8229600" cy="609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3500"/>
                <a:gridCol w="1080120"/>
                <a:gridCol w="5925980"/>
              </a:tblGrid>
              <a:tr h="289393"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Номер задания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Критерии оценивания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696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1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1 балл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верный ответ. Приведено правильное решение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0 балов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неверный ответ или ответ отсутствует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1 балл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верный ответ. Приведено правильное обоснование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0 балов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неверный ответ или ответ отсутствует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1 балл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верный ответ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0 балов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неверный ответ или ответ отсутствует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2 балла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верный ответ. Приведено правильное решение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289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1 балл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Приведено решение с вычислительной ошибкой, в результате которой получен неверный ответ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0 балов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Другие случаи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1 балл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верный ответ. Приведено правильное решение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  <a:tr h="144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>
                          <a:effectLst/>
                        </a:rPr>
                        <a:t>0 баллов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>
                          <a:effectLst/>
                        </a:rPr>
                        <a:t>Дан неверный ответ или ответ отсутствует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54261" marR="54261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Этапы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58" name="CustomShape 2"/>
          <p:cNvSpPr/>
          <p:nvPr/>
        </p:nvSpPr>
        <p:spPr>
          <a:xfrm>
            <a:off x="179512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4. Рефлексивно-обобщающий этап </a:t>
            </a:r>
            <a:r>
              <a:rPr dirty="0"/>
              <a:t/>
            </a:r>
            <a:br>
              <a:rPr dirty="0"/>
            </a:br>
            <a:r>
              <a:rPr lang="ru-RU" sz="2400" dirty="0"/>
              <a:t>Выскажите своё мнение о том, достигли ли вы поставленной цели</a:t>
            </a:r>
            <a:r>
              <a:rPr lang="ru-RU" sz="2400" dirty="0" smtClean="0"/>
              <a:t>.</a:t>
            </a:r>
          </a:p>
          <a:p>
            <a:pPr indent="3175">
              <a:spcBef>
                <a:spcPts val="799"/>
              </a:spcBef>
              <a:tabLst>
                <a:tab pos="0" algn="l"/>
              </a:tabLst>
            </a:pPr>
            <a:r>
              <a:rPr lang="ru-RU" sz="2400" dirty="0"/>
              <a:t>Дома подготовьте проект «Мой день» </a:t>
            </a:r>
            <a:r>
              <a:rPr lang="ru-RU" sz="2400" dirty="0" smtClean="0"/>
              <a:t>вашего </a:t>
            </a:r>
            <a:r>
              <a:rPr lang="ru-RU" sz="2400" dirty="0"/>
              <a:t>дня на летних каникулах: </a:t>
            </a:r>
            <a:endParaRPr lang="ru-RU" sz="2400" dirty="0" smtClean="0"/>
          </a:p>
          <a:p>
            <a:pPr indent="3175">
              <a:spcBef>
                <a:spcPts val="799"/>
              </a:spcBef>
              <a:tabLst>
                <a:tab pos="0" algn="l"/>
              </a:tabLst>
            </a:pPr>
            <a:r>
              <a:rPr lang="ru-RU" sz="2400" dirty="0" smtClean="0"/>
              <a:t>составьте </a:t>
            </a:r>
            <a:r>
              <a:rPr lang="ru-RU" sz="2400" dirty="0"/>
              <a:t>текст и задания к нему, </a:t>
            </a:r>
            <a:endParaRPr lang="ru-RU" sz="2400" dirty="0" smtClean="0"/>
          </a:p>
          <a:p>
            <a:pPr indent="3175">
              <a:spcBef>
                <a:spcPts val="799"/>
              </a:spcBef>
              <a:tabLst>
                <a:tab pos="0" algn="l"/>
              </a:tabLst>
            </a:pPr>
            <a:r>
              <a:rPr lang="ru-RU" sz="2400" dirty="0" smtClean="0"/>
              <a:t>выполните </a:t>
            </a:r>
            <a:r>
              <a:rPr lang="ru-RU" sz="2400" dirty="0"/>
              <a:t>эти задания.</a:t>
            </a: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259" name="CustomShape 3"/>
          <p:cNvSpPr/>
          <p:nvPr/>
        </p:nvSpPr>
        <p:spPr>
          <a:xfrm>
            <a:off x="2844360" y="5169960"/>
            <a:ext cx="2593800" cy="912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i="1" strike="noStrike" spc="-1">
                <a:solidFill>
                  <a:srgbClr val="FFFFFF"/>
                </a:solidFill>
                <a:latin typeface="Book Antiqua"/>
                <a:ea typeface="DejaVu Sans"/>
              </a:rPr>
              <a:t>Вечер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60" name="Picture 6" descr="C:\Users\Ирина\AppData\Local\Microsoft\Windows\Temporary Internet Files\Content.IE5\F48FX17H\read_learn_school_student_education_knowledge_study-1197145[1].jpg"/>
          <p:cNvPicPr/>
          <p:nvPr/>
        </p:nvPicPr>
        <p:blipFill>
          <a:blip r:embed="rId2" cstate="print"/>
          <a:stretch/>
        </p:blipFill>
        <p:spPr>
          <a:xfrm>
            <a:off x="6516216" y="2889359"/>
            <a:ext cx="2528456" cy="2035353"/>
          </a:xfrm>
          <a:prstGeom prst="rect">
            <a:avLst/>
          </a:prstGeom>
          <a:ln>
            <a:noFill/>
          </a:ln>
        </p:spPr>
      </p:pic>
      <p:pic>
        <p:nvPicPr>
          <p:cNvPr id="261" name="Picture 10" descr="C:\Program Files\Microsoft Office\MEDIA\CAGCAT10\j0234131.wmf"/>
          <p:cNvPicPr/>
          <p:nvPr/>
        </p:nvPicPr>
        <p:blipFill>
          <a:blip r:embed="rId3" cstate="print"/>
          <a:stretch/>
        </p:blipFill>
        <p:spPr>
          <a:xfrm>
            <a:off x="6737400" y="5301360"/>
            <a:ext cx="1302480" cy="13852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67544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2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" dur="2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#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#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#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#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#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#ppt_w"/>
                                          </p:val>
                                        </p:tav>
                                        <p:tav tm="40000">
                                          <p:val>
                                            <p:strVal val="-#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#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#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#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#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#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#ppt_w"/>
                                          </p:val>
                                        </p:tav>
                                        <p:tav tm="80000">
                                          <p:val>
                                            <p:strVal val="#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#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#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#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2"/>
          <p:cNvSpPr/>
          <p:nvPr/>
        </p:nvSpPr>
        <p:spPr>
          <a:xfrm>
            <a:off x="822960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4" name="Picture 3" descr="C:\Users\Ирина\AppData\Local\Microsoft\Windows\Temporary Internet Files\Content.IE5\UCCK9G35\84725[1].jpg"/>
          <p:cNvPicPr/>
          <p:nvPr/>
        </p:nvPicPr>
        <p:blipFill>
          <a:blip r:embed="rId2" cstate="print"/>
          <a:stretch/>
        </p:blipFill>
        <p:spPr>
          <a:xfrm>
            <a:off x="1547640" y="1268640"/>
            <a:ext cx="5686560" cy="3403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7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615672"/>
          </a:xfrm>
        </p:spPr>
        <p:txBody>
          <a:bodyPr/>
          <a:lstStyle/>
          <a:p>
            <a:pPr algn="ctr"/>
            <a:r>
              <a:rPr lang="ru-RU" sz="2800" dirty="0" smtClean="0"/>
              <a:t>Авторы-составители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67544" y="836712"/>
            <a:ext cx="8229240" cy="4673080"/>
          </a:xfrm>
        </p:spPr>
        <p:txBody>
          <a:bodyPr anchor="t" anchorCtr="0"/>
          <a:lstStyle/>
          <a:p>
            <a:r>
              <a:rPr lang="ru-RU" sz="2000" dirty="0" smtClean="0">
                <a:effectLst/>
              </a:rPr>
              <a:t>Урок подготовлен на проектировочной сессии руководителей районных ММО учителей математики НСО, 31.10.2022. </a:t>
            </a:r>
          </a:p>
          <a:p>
            <a:r>
              <a:rPr lang="ru-RU" sz="2000" dirty="0" smtClean="0">
                <a:effectLst/>
              </a:rPr>
              <a:t>Руководитель группы Вольхина И. Н., к. пед. н., доцент, доцент кафедры математики и информатики НИПКиПРО. </a:t>
            </a:r>
          </a:p>
          <a:p>
            <a:r>
              <a:rPr lang="ru-RU" sz="2000" dirty="0" smtClean="0">
                <a:effectLst/>
              </a:rPr>
              <a:t>В составлении заданий участвовали: </a:t>
            </a:r>
          </a:p>
          <a:p>
            <a:r>
              <a:rPr lang="ru-RU" sz="2000" dirty="0" smtClean="0">
                <a:effectLst/>
              </a:rPr>
              <a:t>Ермакова С. В. (Купинский район), </a:t>
            </a:r>
          </a:p>
          <a:p>
            <a:r>
              <a:rPr lang="ru-RU" sz="2000" dirty="0" smtClean="0">
                <a:effectLst/>
              </a:rPr>
              <a:t>Иванова О. А. (Венгеровский район), </a:t>
            </a:r>
          </a:p>
          <a:p>
            <a:r>
              <a:rPr lang="ru-RU" sz="2000" dirty="0" smtClean="0">
                <a:effectLst/>
              </a:rPr>
              <a:t>Петухова О. А. (Черепановский район), </a:t>
            </a:r>
          </a:p>
          <a:p>
            <a:r>
              <a:rPr lang="ru-RU" sz="2000" dirty="0" smtClean="0">
                <a:effectLst/>
              </a:rPr>
              <a:t>Рубан О.В. (Татарский район), </a:t>
            </a:r>
          </a:p>
          <a:p>
            <a:r>
              <a:rPr lang="ru-RU" sz="2000" dirty="0" smtClean="0">
                <a:effectLst/>
              </a:rPr>
              <a:t>Суховских В.В. (Коченёвский район), </a:t>
            </a:r>
          </a:p>
          <a:p>
            <a:r>
              <a:rPr lang="ru-RU" sz="2000" dirty="0" smtClean="0">
                <a:effectLst/>
              </a:rPr>
              <a:t>Федосеева Н. Г. (Первомайский район г. Новосибирска), </a:t>
            </a:r>
          </a:p>
          <a:p>
            <a:r>
              <a:rPr lang="ru-RU" sz="2000" dirty="0" smtClean="0">
                <a:effectLst/>
              </a:rPr>
              <a:t>Хлюстова Н. Н. (Здвинский район), </a:t>
            </a:r>
          </a:p>
          <a:p>
            <a:r>
              <a:rPr lang="ru-RU" sz="2000" dirty="0" smtClean="0">
                <a:effectLst/>
              </a:rPr>
              <a:t>Чернова О. Н. (Чистоозёрный район), </a:t>
            </a:r>
          </a:p>
          <a:p>
            <a:r>
              <a:rPr lang="ru-RU" sz="2000" dirty="0" err="1" smtClean="0">
                <a:effectLst/>
              </a:rPr>
              <a:t>Шесткова</a:t>
            </a:r>
            <a:r>
              <a:rPr lang="ru-RU" sz="2000" dirty="0" smtClean="0">
                <a:effectLst/>
              </a:rPr>
              <a:t> Е. В. (г. Новосибирск, НИСО).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838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Использованные ресурсы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435280" cy="3977280"/>
          </a:xfrm>
        </p:spPr>
        <p:txBody>
          <a:bodyPr anchor="t" anchorCtr="0"/>
          <a:lstStyle/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Банк заданий // Портал Института стратегии развития образования Российской академии образования (ИСРО РАО). Режим доступа: </a:t>
            </a:r>
            <a:r>
              <a:rPr lang="ru-RU" sz="2000" u="sng" dirty="0">
                <a:hlinkClick r:id="rId2"/>
              </a:rPr>
              <a:t>http://www.instrao.ru/</a:t>
            </a:r>
            <a:endParaRPr lang="ru-RU" sz="2000" dirty="0"/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Примерная основная образовательная программа основного общего образования. Режим доступа: </a:t>
            </a:r>
            <a:r>
              <a:rPr lang="ru-RU" sz="2000" u="sng" dirty="0">
                <a:hlinkClick r:id="rId3"/>
              </a:rPr>
              <a:t>https://fgosreestr.ru/</a:t>
            </a:r>
            <a:endParaRPr lang="ru-RU" sz="2000" dirty="0"/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Уроки формирования математической грамотности: [Электронное издание] / И. Н. Вольхина, И. В. Антипова, О. Е. Бабий [и др.]. — Новосибирск : Изд-во НИПКиПРО, 2022. — 178 с. Режим доступа: </a:t>
            </a:r>
            <a:r>
              <a:rPr lang="ru-RU" sz="2000" u="sng" dirty="0">
                <a:hlinkClick r:id="rId4"/>
              </a:rPr>
              <a:t>http://www.sibknigi.ru/node/183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883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Тип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822960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920"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урок совершенствования </a:t>
            </a:r>
            <a:endParaRPr lang="ru-RU" sz="2800" b="1" strike="noStrike" spc="-1" dirty="0" smtClean="0">
              <a:solidFill>
                <a:srgbClr val="000000"/>
              </a:solidFill>
              <a:latin typeface="Franklin Gothic Book"/>
              <a:ea typeface="DejaVu Sans"/>
            </a:endParaRPr>
          </a:p>
          <a:p>
            <a:pPr marL="343080" indent="-340920" algn="ctr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знаний</a:t>
            </a:r>
            <a:r>
              <a:rPr lang="ru-RU" sz="28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, умений</a:t>
            </a:r>
            <a:endParaRPr lang="ru-RU" sz="2800" b="0" strike="noStrike" spc="-1" dirty="0">
              <a:latin typeface="Arial"/>
            </a:endParaRP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800" b="0" strike="noStrike" spc="-1" dirty="0">
              <a:latin typeface="Arial"/>
            </a:endParaRP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800" b="0" strike="noStrike" spc="-1" dirty="0">
              <a:latin typeface="Arial"/>
            </a:endParaRP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Цель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822960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52000" indent="36000"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Franklin Gothic Book"/>
                <a:ea typeface="Times New Roman"/>
              </a:rPr>
              <a:t>применять освоенный математический аппарат для решения практико-ориентированных задач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Планируемые предметные результаты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822960" y="1100520"/>
            <a:ext cx="7518960" cy="357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Franklin Gothic Book"/>
                <a:ea typeface="Tahoma"/>
              </a:rPr>
              <a:t>решать </a:t>
            </a: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Tahoma"/>
              </a:rPr>
              <a:t>практико-ориентированные задачи, связанные с отношением величин, пропорциональностью величин, процентами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827640" y="18864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Технологическая карта урока</a:t>
            </a:r>
            <a:endParaRPr lang="ru-RU" sz="2800" b="0" strike="noStrike" spc="-1">
              <a:latin typeface="Arial"/>
            </a:endParaRPr>
          </a:p>
        </p:txBody>
      </p:sp>
      <p:graphicFrame>
        <p:nvGraphicFramePr>
          <p:cNvPr id="213" name="Table 2"/>
          <p:cNvGraphicFramePr/>
          <p:nvPr/>
        </p:nvGraphicFramePr>
        <p:xfrm>
          <a:off x="179640" y="908640"/>
          <a:ext cx="8784720" cy="5775120"/>
        </p:xfrm>
        <a:graphic>
          <a:graphicData uri="http://schemas.openxmlformats.org/drawingml/2006/table">
            <a:tbl>
              <a:tblPr/>
              <a:tblGrid>
                <a:gridCol w="1800000"/>
                <a:gridCol w="2021040"/>
                <a:gridCol w="2095200"/>
                <a:gridCol w="1715760"/>
                <a:gridCol w="1152720"/>
              </a:tblGrid>
              <a:tr h="1261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FFFFFF"/>
                          </a:solidFill>
                          <a:latin typeface="Franklin Gothic Book"/>
                        </a:rPr>
                        <a:t>Этапы </a:t>
                      </a:r>
                      <a:endParaRPr lang="ru-RU" sz="2000" b="0" strike="noStrike" spc="-1" dirty="0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 dirty="0">
                          <a:solidFill>
                            <a:srgbClr val="FFFFFF"/>
                          </a:solidFill>
                          <a:latin typeface="Franklin Gothic Book"/>
                        </a:rPr>
                        <a:t>занятия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Дидактические задачи этапа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Формы организации деятельности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Дидактические средства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Время, мин.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</a:tr>
              <a:tr h="8870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мотивационно-целевой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Уточнить цели урока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</a:tr>
              <a:tr h="11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практико-ориентирован-ный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Применить</a:t>
                      </a:r>
                      <a:r>
                        <a:rPr lang="ru-RU" sz="2000" b="0" strike="noStrike" spc="-1" baseline="0" dirty="0" smtClean="0">
                          <a:solidFill>
                            <a:srgbClr val="000000"/>
                          </a:solidFill>
                          <a:latin typeface="Franklin Gothic Book"/>
                        </a:rPr>
                        <a:t> знания на практике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</a:tr>
              <a:tr h="11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контрольно-оценочный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Проверить и оценить знания и умения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DFF0"/>
                    </a:solidFill>
                  </a:tcPr>
                </a:tc>
              </a:tr>
              <a:tr h="12610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2000" b="1" strike="noStrike" spc="-1">
                          <a:solidFill>
                            <a:srgbClr val="FFFFFF"/>
                          </a:solidFill>
                          <a:latin typeface="Franklin Gothic Book"/>
                        </a:rPr>
                        <a:t>рефлексивно-обобщающий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08A1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Сопоставить цель и результат деятельности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b="0" strike="noStrike" spc="-1">
                          <a:solidFill>
                            <a:srgbClr val="000000"/>
                          </a:solidFill>
                          <a:latin typeface="Franklin Gothic Book"/>
                        </a:rPr>
                        <a:t> </a:t>
                      </a:r>
                      <a:endParaRPr lang="ru-RU" sz="20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F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cap="all" spc="-1">
                <a:solidFill>
                  <a:srgbClr val="0070C0"/>
                </a:solidFill>
                <a:latin typeface="Franklin Gothic Medium"/>
                <a:ea typeface="DejaVu Sans"/>
              </a:rPr>
              <a:t>Этапы урока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214282" y="1100520"/>
            <a:ext cx="8127638" cy="390011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457200" indent="-457200">
              <a:lnSpc>
                <a:spcPct val="100000"/>
              </a:lnSpc>
              <a:buAutoNum type="arabicPeriod"/>
            </a:pPr>
            <a:r>
              <a:rPr lang="ru-RU" sz="2400" b="1" strike="noStrike" spc="-1" dirty="0" err="1" smtClean="0">
                <a:solidFill>
                  <a:srgbClr val="000000"/>
                </a:solidFill>
                <a:latin typeface="Franklin Gothic Book"/>
                <a:ea typeface="DejaVu Sans"/>
              </a:rPr>
              <a:t>Мотивационно-целевой</a:t>
            </a:r>
            <a:r>
              <a:rPr lang="ru-RU" sz="2400" b="1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 </a:t>
            </a: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этап </a:t>
            </a:r>
            <a:r>
              <a:rPr dirty="0"/>
              <a:t/>
            </a:r>
            <a:br>
              <a:rPr dirty="0"/>
            </a:br>
            <a:r>
              <a:rPr lang="ru-RU" sz="2400" dirty="0"/>
              <a:t>Сегодня на уроке мы вместе с Мишей проживём некоторые события его школьного дня. </a:t>
            </a:r>
            <a:endParaRPr lang="ru-RU" sz="2400" dirty="0" smtClean="0"/>
          </a:p>
          <a:p>
            <a:pPr marL="457200" indent="-457200"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</a:rPr>
              <a:t>Миша </a:t>
            </a:r>
            <a:r>
              <a:rPr lang="ru-RU" sz="2400" spc="-1" dirty="0">
                <a:solidFill>
                  <a:srgbClr val="000000"/>
                </a:solidFill>
              </a:rPr>
              <a:t>— ученик 7 класса. </a:t>
            </a:r>
            <a:endParaRPr lang="ru-RU" sz="2400" spc="-1" dirty="0"/>
          </a:p>
          <a:p>
            <a:pPr>
              <a:lnSpc>
                <a:spcPct val="100000"/>
              </a:lnSpc>
            </a:pPr>
            <a:r>
              <a:rPr lang="ru-RU" sz="2400" spc="-1" dirty="0">
                <a:solidFill>
                  <a:srgbClr val="000000"/>
                </a:solidFill>
              </a:rPr>
              <a:t>Он живёт с родителями, бабушкой и </a:t>
            </a:r>
            <a:r>
              <a:rPr lang="ru-RU" sz="2400" spc="-1" dirty="0" smtClean="0">
                <a:solidFill>
                  <a:srgbClr val="000000"/>
                </a:solidFill>
              </a:rPr>
              <a:t>младшей сестрой</a:t>
            </a:r>
            <a:r>
              <a:rPr lang="ru-RU" sz="2400" spc="-1" dirty="0">
                <a:solidFill>
                  <a:srgbClr val="000000"/>
                </a:solidFill>
              </a:rPr>
              <a:t>.</a:t>
            </a:r>
            <a:endParaRPr lang="ru-RU" sz="2400" spc="-1" dirty="0"/>
          </a:p>
          <a:p>
            <a:pPr>
              <a:lnSpc>
                <a:spcPct val="100000"/>
              </a:lnSpc>
            </a:pPr>
            <a:r>
              <a:rPr lang="ru-RU" sz="2400" spc="-1" dirty="0"/>
              <a:t>Утро его обычного школьного дня начинается </a:t>
            </a:r>
            <a:br>
              <a:rPr lang="ru-RU" sz="2400" spc="-1" dirty="0"/>
            </a:br>
            <a:r>
              <a:rPr lang="ru-RU" sz="2400" spc="-1" dirty="0"/>
              <a:t>в 7 часов утра.</a:t>
            </a:r>
          </a:p>
          <a:p>
            <a:pPr>
              <a:lnSpc>
                <a:spcPct val="100000"/>
              </a:lnSpc>
            </a:pPr>
            <a:r>
              <a:rPr lang="ru-RU" sz="2400" spc="-1" dirty="0"/>
              <a:t>Миша делает утреннюю гимнастику</a:t>
            </a:r>
            <a:r>
              <a:rPr lang="ru-RU" sz="2400" spc="-1" dirty="0" smtClean="0"/>
              <a:t>,</a:t>
            </a:r>
          </a:p>
          <a:p>
            <a:pPr>
              <a:lnSpc>
                <a:spcPct val="100000"/>
              </a:lnSpc>
            </a:pPr>
            <a:r>
              <a:rPr lang="ru-RU" sz="2400" spc="-1" dirty="0" smtClean="0"/>
              <a:t>умывается</a:t>
            </a:r>
            <a:r>
              <a:rPr lang="ru-RU" sz="2400" spc="-1" dirty="0"/>
              <a:t>, завтракает </a:t>
            </a:r>
            <a:endParaRPr lang="ru-RU" sz="2400" spc="-1" dirty="0" smtClean="0"/>
          </a:p>
          <a:p>
            <a:pPr>
              <a:lnSpc>
                <a:spcPct val="100000"/>
              </a:lnSpc>
            </a:pPr>
            <a:r>
              <a:rPr lang="ru-RU" sz="2400" spc="-1" dirty="0" smtClean="0"/>
              <a:t>и </a:t>
            </a:r>
            <a:r>
              <a:rPr lang="ru-RU" sz="2400" spc="-1" dirty="0"/>
              <a:t>идёт в школу.</a:t>
            </a: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400" b="0" strike="noStrike" spc="-1" dirty="0">
              <a:latin typeface="Arial"/>
            </a:endParaRPr>
          </a:p>
          <a:p>
            <a:pPr marL="343080" indent="-340920">
              <a:lnSpc>
                <a:spcPct val="100000"/>
              </a:lnSpc>
              <a:spcBef>
                <a:spcPts val="799"/>
              </a:spcBef>
              <a:tabLst>
                <a:tab pos="0" algn="l"/>
              </a:tabLst>
            </a:pPr>
            <a:endParaRPr lang="ru-RU" sz="2400" b="0" strike="noStrike" spc="-1" dirty="0">
              <a:latin typeface="Arial"/>
            </a:endParaRPr>
          </a:p>
        </p:txBody>
      </p:sp>
      <p:sp>
        <p:nvSpPr>
          <p:cNvPr id="216" name="CustomShape 3"/>
          <p:cNvSpPr/>
          <p:nvPr/>
        </p:nvSpPr>
        <p:spPr>
          <a:xfrm>
            <a:off x="3094560" y="5169960"/>
            <a:ext cx="2067840" cy="912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5400" b="1" i="1" strike="noStrike" spc="-1">
                <a:solidFill>
                  <a:srgbClr val="FFFFFF"/>
                </a:solidFill>
                <a:latin typeface="Book Antiqua"/>
                <a:ea typeface="DejaVu Sans"/>
              </a:rPr>
              <a:t>Утро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17" name="Picture 7" descr="C:\Users\Ирина\AppData\Local\Microsoft\Windows\Temporary Internet Files\Content.IE5\AUSSU1I2\exercise-clip-art-6[1].jpg"/>
          <p:cNvPicPr/>
          <p:nvPr/>
        </p:nvPicPr>
        <p:blipFill>
          <a:blip r:embed="rId2" cstate="print"/>
          <a:stretch/>
        </p:blipFill>
        <p:spPr>
          <a:xfrm>
            <a:off x="5857884" y="3286124"/>
            <a:ext cx="3286116" cy="1656448"/>
          </a:xfrm>
          <a:prstGeom prst="rect">
            <a:avLst/>
          </a:prstGeom>
          <a:ln>
            <a:noFill/>
          </a:ln>
        </p:spPr>
      </p:pic>
      <p:pic>
        <p:nvPicPr>
          <p:cNvPr id="218" name="Picture 9" descr="C:\Users\Ирина\AppData\Local\Microsoft\Windows\Temporary Internet Files\Content.IE5\AUSSU1I2\62-clock-png-image[1].png"/>
          <p:cNvPicPr/>
          <p:nvPr/>
        </p:nvPicPr>
        <p:blipFill>
          <a:blip r:embed="rId3" cstate="print"/>
          <a:stretch/>
        </p:blipFill>
        <p:spPr>
          <a:xfrm>
            <a:off x="7226280" y="5169960"/>
            <a:ext cx="1573560" cy="1591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ustomShape 1"/>
          <p:cNvSpPr/>
          <p:nvPr/>
        </p:nvSpPr>
        <p:spPr>
          <a:xfrm>
            <a:off x="822960" y="365760"/>
            <a:ext cx="7518960" cy="54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Описание ситуации</a:t>
            </a:r>
            <a:endParaRPr lang="ru-RU" sz="3600" b="1" strike="noStrike" spc="-1" dirty="0">
              <a:latin typeface="Arial"/>
            </a:endParaRPr>
          </a:p>
        </p:txBody>
      </p:sp>
      <p:sp>
        <p:nvSpPr>
          <p:cNvPr id="220" name="CustomShape 2"/>
          <p:cNvSpPr/>
          <p:nvPr/>
        </p:nvSpPr>
        <p:spPr>
          <a:xfrm>
            <a:off x="642910" y="1368000"/>
            <a:ext cx="7643866" cy="36326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Миша </a:t>
            </a:r>
            <a:r>
              <a:rPr lang="ru-RU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— ученик 7 класса.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spc="-1" dirty="0" smtClean="0">
                <a:solidFill>
                  <a:srgbClr val="000000"/>
                </a:solidFill>
                <a:latin typeface="Arial"/>
                <a:ea typeface="DejaVu Sans"/>
              </a:rPr>
              <a:t>Он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 живёт </a:t>
            </a:r>
            <a:r>
              <a:rPr lang="ru-RU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с родителями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, бабушкой </a:t>
            </a:r>
            <a:r>
              <a:rPr lang="ru-RU" sz="24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и сестрой.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0" strike="noStrike" spc="-1" dirty="0" smtClean="0">
                <a:latin typeface="Arial"/>
              </a:rPr>
              <a:t>Утро его обычного школьного дня начинается </a:t>
            </a:r>
            <a:br>
              <a:rPr lang="ru-RU" sz="2400" b="0" strike="noStrike" spc="-1" dirty="0" smtClean="0">
                <a:latin typeface="Arial"/>
              </a:rPr>
            </a:br>
            <a:r>
              <a:rPr lang="ru-RU" sz="2400" b="0" strike="noStrike" spc="-1" dirty="0" smtClean="0">
                <a:latin typeface="Arial"/>
              </a:rPr>
              <a:t>в 7 часов утра.</a:t>
            </a:r>
          </a:p>
          <a:p>
            <a:pPr>
              <a:lnSpc>
                <a:spcPct val="100000"/>
              </a:lnSpc>
            </a:pPr>
            <a:r>
              <a:rPr lang="ru-RU" sz="2400" spc="-1" dirty="0" smtClean="0">
                <a:latin typeface="Arial"/>
              </a:rPr>
              <a:t>Миша делает утреннюю гимнастику, умывается, завтракает и идёт в школу.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822960" y="365760"/>
            <a:ext cx="7519320" cy="54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2" name="CustomShape 2"/>
          <p:cNvSpPr/>
          <p:nvPr/>
        </p:nvSpPr>
        <p:spPr>
          <a:xfrm>
            <a:off x="822960" y="1100520"/>
            <a:ext cx="7519320" cy="357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93500"/>
          </a:bodyPr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Попробуйте </a:t>
            </a:r>
            <a:r>
              <a:rPr lang="ru-RU" sz="2400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определить цель урока, ответив на </a:t>
            </a: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вопросы и выполнив задания.</a:t>
            </a:r>
            <a:endParaRPr lang="ru-RU" sz="240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1. </a:t>
            </a: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Отгадайте загадку:</a:t>
            </a:r>
            <a:endParaRPr lang="ru-RU" sz="2400" strike="noStrike" spc="-1" dirty="0">
              <a:latin typeface="Arial"/>
            </a:endParaRPr>
          </a:p>
          <a:p>
            <a:pPr marL="7239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Часть слова первая — предлог,</a:t>
            </a:r>
            <a:endParaRPr lang="ru-RU" sz="2400" b="0" strike="noStrike" spc="-1" dirty="0">
              <a:latin typeface="Arial"/>
            </a:endParaRPr>
          </a:p>
          <a:p>
            <a:pPr marL="7239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Вторая — мелкая монета,</a:t>
            </a:r>
            <a:endParaRPr lang="ru-RU" sz="2400" b="0" strike="noStrike" spc="-1" dirty="0">
              <a:latin typeface="Arial"/>
            </a:endParaRPr>
          </a:p>
          <a:p>
            <a:pPr marL="7239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Он в жизни очень нам помог.</a:t>
            </a:r>
            <a:endParaRPr lang="ru-RU" sz="2400" b="0" strike="noStrike" spc="-1" dirty="0">
              <a:latin typeface="Arial"/>
            </a:endParaRPr>
          </a:p>
          <a:p>
            <a:pPr marL="723900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Ребята, ну и что же это? </a:t>
            </a:r>
            <a:endParaRPr lang="ru-RU" sz="2400" b="0" strike="noStrike" spc="-1" dirty="0">
              <a:latin typeface="Arial"/>
            </a:endParaRPr>
          </a:p>
          <a:p>
            <a:pPr marL="723900">
              <a:lnSpc>
                <a:spcPct val="100000"/>
              </a:lnSpc>
            </a:pP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(Ответ</a:t>
            </a:r>
            <a:r>
              <a:rPr lang="ru-RU" sz="2400" strike="noStrike" spc="-1" dirty="0">
                <a:solidFill>
                  <a:srgbClr val="000000"/>
                </a:solidFill>
                <a:latin typeface="Franklin Gothic Book"/>
                <a:ea typeface="DejaVu Sans"/>
              </a:rPr>
              <a:t>: </a:t>
            </a:r>
            <a:r>
              <a:rPr lang="ru-RU" sz="2400" strike="noStrike" spc="-1" dirty="0" smtClean="0">
                <a:solidFill>
                  <a:srgbClr val="000000"/>
                </a:solidFill>
                <a:latin typeface="Franklin Gothic Book"/>
                <a:ea typeface="DejaVu Sans"/>
              </a:rPr>
              <a:t>Процент)</a:t>
            </a:r>
            <a:endParaRPr lang="ru-RU" sz="240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921</TotalTime>
  <Words>1313</Words>
  <Application>Microsoft Office PowerPoint</Application>
  <PresentationFormat>Экран (4:3)</PresentationFormat>
  <Paragraphs>267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Авторы-составители</vt:lpstr>
      <vt:lpstr>Использованные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день»</dc:title>
  <dc:subject/>
  <dc:creator>Ирина</dc:creator>
  <dc:description/>
  <cp:lastModifiedBy>Ирина</cp:lastModifiedBy>
  <cp:revision>54</cp:revision>
  <dcterms:created xsi:type="dcterms:W3CDTF">2022-10-27T11:41:26Z</dcterms:created>
  <dcterms:modified xsi:type="dcterms:W3CDTF">2022-11-01T13:00:31Z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15</vt:i4>
  </property>
</Properties>
</file>