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9" r:id="rId3"/>
    <p:sldId id="272" r:id="rId4"/>
    <p:sldId id="280" r:id="rId5"/>
    <p:sldId id="281" r:id="rId6"/>
    <p:sldId id="283" r:id="rId7"/>
    <p:sldId id="282" r:id="rId8"/>
    <p:sldId id="276" r:id="rId9"/>
    <p:sldId id="262" r:id="rId10"/>
    <p:sldId id="263" r:id="rId11"/>
    <p:sldId id="274" r:id="rId12"/>
    <p:sldId id="275" r:id="rId13"/>
    <p:sldId id="269" r:id="rId14"/>
    <p:sldId id="270" r:id="rId15"/>
    <p:sldId id="271" r:id="rId16"/>
    <p:sldId id="278" r:id="rId17"/>
    <p:sldId id="288" r:id="rId18"/>
    <p:sldId id="284" r:id="rId19"/>
    <p:sldId id="285" r:id="rId20"/>
    <p:sldId id="286" r:id="rId21"/>
    <p:sldId id="287" r:id="rId22"/>
    <p:sldId id="264" r:id="rId23"/>
    <p:sldId id="265" r:id="rId24"/>
    <p:sldId id="266" r:id="rId25"/>
    <p:sldId id="267" r:id="rId26"/>
    <p:sldId id="268"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Русанова Мария Станиславовна" initials="РМС" lastIdx="1" clrIdx="0">
    <p:extLst>
      <p:ext uri="{19B8F6BF-5375-455C-9EA6-DF929625EA0E}">
        <p15:presenceInfo xmlns:p15="http://schemas.microsoft.com/office/powerpoint/2012/main" userId="S-1-5-21-1244378311-2895761165-2769417451-87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33CCFF"/>
    <a:srgbClr val="FD1314"/>
    <a:srgbClr val="0D1D58"/>
    <a:srgbClr val="FED45E"/>
    <a:srgbClr val="147DAE"/>
    <a:srgbClr val="00DAE4"/>
    <a:srgbClr val="F4B183"/>
    <a:srgbClr val="970F7D"/>
    <a:srgbClr val="005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7" d="100"/>
          <a:sy n="117" d="100"/>
        </p:scale>
        <p:origin x="2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07T11:16:18.875" idx="1">
    <p:pos x="7680" y="0"/>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3D964B6A-67D9-4AEF-A1FF-3D1EE526D247}" type="datetimeFigureOut">
              <a:rPr lang="ru-RU" smtClean="0"/>
              <a:t>27.03.2023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347058-B653-47BC-A334-718AAC3C376B}" type="slidenum">
              <a:rPr lang="ru-RU" smtClean="0"/>
              <a:t>‹#›</a:t>
            </a:fld>
            <a:endParaRPr lang="ru-RU"/>
          </a:p>
        </p:txBody>
      </p:sp>
    </p:spTree>
    <p:extLst>
      <p:ext uri="{BB962C8B-B14F-4D97-AF65-F5344CB8AC3E}">
        <p14:creationId xmlns:p14="http://schemas.microsoft.com/office/powerpoint/2010/main" val="708526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D964B6A-67D9-4AEF-A1FF-3D1EE526D247}" type="datetimeFigureOut">
              <a:rPr lang="ru-RU" smtClean="0"/>
              <a:t>27.03.2023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347058-B653-47BC-A334-718AAC3C376B}" type="slidenum">
              <a:rPr lang="ru-RU" smtClean="0"/>
              <a:t>‹#›</a:t>
            </a:fld>
            <a:endParaRPr lang="ru-RU"/>
          </a:p>
        </p:txBody>
      </p:sp>
    </p:spTree>
    <p:extLst>
      <p:ext uri="{BB962C8B-B14F-4D97-AF65-F5344CB8AC3E}">
        <p14:creationId xmlns:p14="http://schemas.microsoft.com/office/powerpoint/2010/main" val="3726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D964B6A-67D9-4AEF-A1FF-3D1EE526D247}" type="datetimeFigureOut">
              <a:rPr lang="ru-RU" smtClean="0"/>
              <a:t>27.03.2023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347058-B653-47BC-A334-718AAC3C376B}" type="slidenum">
              <a:rPr lang="ru-RU" smtClean="0"/>
              <a:t>‹#›</a:t>
            </a:fld>
            <a:endParaRPr lang="ru-RU"/>
          </a:p>
        </p:txBody>
      </p:sp>
    </p:spTree>
    <p:extLst>
      <p:ext uri="{BB962C8B-B14F-4D97-AF65-F5344CB8AC3E}">
        <p14:creationId xmlns:p14="http://schemas.microsoft.com/office/powerpoint/2010/main" val="1932652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D964B6A-67D9-4AEF-A1FF-3D1EE526D247}" type="datetimeFigureOut">
              <a:rPr lang="ru-RU" smtClean="0"/>
              <a:t>27.03.2023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347058-B653-47BC-A334-718AAC3C376B}" type="slidenum">
              <a:rPr lang="ru-RU" smtClean="0"/>
              <a:t>‹#›</a:t>
            </a:fld>
            <a:endParaRPr lang="ru-RU"/>
          </a:p>
        </p:txBody>
      </p:sp>
    </p:spTree>
    <p:extLst>
      <p:ext uri="{BB962C8B-B14F-4D97-AF65-F5344CB8AC3E}">
        <p14:creationId xmlns:p14="http://schemas.microsoft.com/office/powerpoint/2010/main" val="3347064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D964B6A-67D9-4AEF-A1FF-3D1EE526D247}" type="datetimeFigureOut">
              <a:rPr lang="ru-RU" smtClean="0"/>
              <a:t>27.03.2023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347058-B653-47BC-A334-718AAC3C376B}" type="slidenum">
              <a:rPr lang="ru-RU" smtClean="0"/>
              <a:t>‹#›</a:t>
            </a:fld>
            <a:endParaRPr lang="ru-RU"/>
          </a:p>
        </p:txBody>
      </p:sp>
    </p:spTree>
    <p:extLst>
      <p:ext uri="{BB962C8B-B14F-4D97-AF65-F5344CB8AC3E}">
        <p14:creationId xmlns:p14="http://schemas.microsoft.com/office/powerpoint/2010/main" val="474458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D964B6A-67D9-4AEF-A1FF-3D1EE526D247}" type="datetimeFigureOut">
              <a:rPr lang="ru-RU" smtClean="0"/>
              <a:t>27.03.2023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347058-B653-47BC-A334-718AAC3C376B}" type="slidenum">
              <a:rPr lang="ru-RU" smtClean="0"/>
              <a:t>‹#›</a:t>
            </a:fld>
            <a:endParaRPr lang="ru-RU"/>
          </a:p>
        </p:txBody>
      </p:sp>
    </p:spTree>
    <p:extLst>
      <p:ext uri="{BB962C8B-B14F-4D97-AF65-F5344CB8AC3E}">
        <p14:creationId xmlns:p14="http://schemas.microsoft.com/office/powerpoint/2010/main" val="2160283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D964B6A-67D9-4AEF-A1FF-3D1EE526D247}" type="datetimeFigureOut">
              <a:rPr lang="ru-RU" smtClean="0"/>
              <a:t>27.03.2023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A347058-B653-47BC-A334-718AAC3C376B}" type="slidenum">
              <a:rPr lang="ru-RU" smtClean="0"/>
              <a:t>‹#›</a:t>
            </a:fld>
            <a:endParaRPr lang="ru-RU"/>
          </a:p>
        </p:txBody>
      </p:sp>
    </p:spTree>
    <p:extLst>
      <p:ext uri="{BB962C8B-B14F-4D97-AF65-F5344CB8AC3E}">
        <p14:creationId xmlns:p14="http://schemas.microsoft.com/office/powerpoint/2010/main" val="3503351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D964B6A-67D9-4AEF-A1FF-3D1EE526D247}" type="datetimeFigureOut">
              <a:rPr lang="ru-RU" smtClean="0"/>
              <a:t>27.03.2023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A347058-B653-47BC-A334-718AAC3C376B}" type="slidenum">
              <a:rPr lang="ru-RU" smtClean="0"/>
              <a:t>‹#›</a:t>
            </a:fld>
            <a:endParaRPr lang="ru-RU"/>
          </a:p>
        </p:txBody>
      </p:sp>
    </p:spTree>
    <p:extLst>
      <p:ext uri="{BB962C8B-B14F-4D97-AF65-F5344CB8AC3E}">
        <p14:creationId xmlns:p14="http://schemas.microsoft.com/office/powerpoint/2010/main" val="236348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D964B6A-67D9-4AEF-A1FF-3D1EE526D247}" type="datetimeFigureOut">
              <a:rPr lang="ru-RU" smtClean="0"/>
              <a:t>27.03.2023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A347058-B653-47BC-A334-718AAC3C376B}" type="slidenum">
              <a:rPr lang="ru-RU" smtClean="0"/>
              <a:t>‹#›</a:t>
            </a:fld>
            <a:endParaRPr lang="ru-RU"/>
          </a:p>
        </p:txBody>
      </p:sp>
    </p:spTree>
    <p:extLst>
      <p:ext uri="{BB962C8B-B14F-4D97-AF65-F5344CB8AC3E}">
        <p14:creationId xmlns:p14="http://schemas.microsoft.com/office/powerpoint/2010/main" val="49147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D964B6A-67D9-4AEF-A1FF-3D1EE526D247}" type="datetimeFigureOut">
              <a:rPr lang="ru-RU" smtClean="0"/>
              <a:t>27.03.2023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347058-B653-47BC-A334-718AAC3C376B}" type="slidenum">
              <a:rPr lang="ru-RU" smtClean="0"/>
              <a:t>‹#›</a:t>
            </a:fld>
            <a:endParaRPr lang="ru-RU"/>
          </a:p>
        </p:txBody>
      </p:sp>
    </p:spTree>
    <p:extLst>
      <p:ext uri="{BB962C8B-B14F-4D97-AF65-F5344CB8AC3E}">
        <p14:creationId xmlns:p14="http://schemas.microsoft.com/office/powerpoint/2010/main" val="3996684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D964B6A-67D9-4AEF-A1FF-3D1EE526D247}" type="datetimeFigureOut">
              <a:rPr lang="ru-RU" smtClean="0"/>
              <a:t>27.03.2023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347058-B653-47BC-A334-718AAC3C376B}" type="slidenum">
              <a:rPr lang="ru-RU" smtClean="0"/>
              <a:t>‹#›</a:t>
            </a:fld>
            <a:endParaRPr lang="ru-RU"/>
          </a:p>
        </p:txBody>
      </p:sp>
    </p:spTree>
    <p:extLst>
      <p:ext uri="{BB962C8B-B14F-4D97-AF65-F5344CB8AC3E}">
        <p14:creationId xmlns:p14="http://schemas.microsoft.com/office/powerpoint/2010/main" val="110372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964B6A-67D9-4AEF-A1FF-3D1EE526D247}" type="datetimeFigureOut">
              <a:rPr lang="ru-RU" smtClean="0"/>
              <a:t>27.03.2023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47058-B653-47BC-A334-718AAC3C376B}" type="slidenum">
              <a:rPr lang="ru-RU" smtClean="0"/>
              <a:t>‹#›</a:t>
            </a:fld>
            <a:endParaRPr lang="ru-RU"/>
          </a:p>
        </p:txBody>
      </p:sp>
    </p:spTree>
    <p:extLst>
      <p:ext uri="{BB962C8B-B14F-4D97-AF65-F5344CB8AC3E}">
        <p14:creationId xmlns:p14="http://schemas.microsoft.com/office/powerpoint/2010/main" val="2022623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111).jpg"/>
          <p:cNvPicPr>
            <a:picLocks noChangeAspect="1"/>
          </p:cNvPicPr>
          <p:nvPr/>
        </p:nvPicPr>
        <p:blipFill>
          <a:blip r:embed="rId2"/>
          <a:stretch>
            <a:fillRect/>
          </a:stretch>
        </p:blipFill>
        <p:spPr>
          <a:xfrm>
            <a:off x="-1" y="0"/>
            <a:ext cx="12192001" cy="6858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pic>
      <p:sp>
        <p:nvSpPr>
          <p:cNvPr id="13" name="Прямоугольник 12"/>
          <p:cNvSpPr/>
          <p:nvPr/>
        </p:nvSpPr>
        <p:spPr>
          <a:xfrm>
            <a:off x="2059807" y="1155469"/>
            <a:ext cx="3293589" cy="1687484"/>
          </a:xfrm>
          <a:prstGeom prst="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Rectangle 1"/>
          <p:cNvSpPr>
            <a:spLocks noChangeArrowheads="1"/>
          </p:cNvSpPr>
          <p:nvPr/>
        </p:nvSpPr>
        <p:spPr bwMode="auto">
          <a:xfrm>
            <a:off x="2263547" y="239856"/>
            <a:ext cx="7987357"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ru-RU" sz="3600" b="1" spc="-80" dirty="0">
                <a:solidFill>
                  <a:srgbClr val="005392"/>
                </a:solidFill>
                <a:latin typeface="Segoe UI Semilight" panose="020B0402040204020203" pitchFamily="34" charset="0"/>
                <a:cs typeface="Segoe UI Semilight" panose="020B0402040204020203" pitchFamily="34" charset="0"/>
              </a:rPr>
              <a:t>Стратегическая сессия 2023</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688" y="239856"/>
            <a:ext cx="1090277" cy="1325776"/>
          </a:xfrm>
          <a:prstGeom prst="rect">
            <a:avLst/>
          </a:prstGeom>
        </p:spPr>
      </p:pic>
      <p:sp>
        <p:nvSpPr>
          <p:cNvPr id="12" name="Скругленный прямоугольник 11"/>
          <p:cNvSpPr/>
          <p:nvPr/>
        </p:nvSpPr>
        <p:spPr>
          <a:xfrm>
            <a:off x="2059807" y="3214480"/>
            <a:ext cx="9384631" cy="2974563"/>
          </a:xfrm>
          <a:prstGeom prst="roundRect">
            <a:avLst/>
          </a:prstGeom>
          <a:solidFill>
            <a:srgbClr val="0070C0"/>
          </a:solidFill>
          <a:effectLst>
            <a:innerShdw blurRad="63500" dist="50800" dir="2700000">
              <a:schemeClr val="accent1">
                <a:lumMod val="40000"/>
                <a:lumOff val="60000"/>
                <a:alpha val="50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2700125" y="4074119"/>
            <a:ext cx="8157172" cy="1200329"/>
          </a:xfrm>
          <a:prstGeom prst="rect">
            <a:avLst/>
          </a:prstGeom>
          <a:solidFill>
            <a:schemeClr val="accent1">
              <a:lumMod val="20000"/>
              <a:lumOff val="80000"/>
            </a:schemeClr>
          </a:soli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2">
            <a:schemeClr val="accent1"/>
          </a:lnRef>
          <a:fillRef idx="1">
            <a:schemeClr val="lt1"/>
          </a:fillRef>
          <a:effectRef idx="0">
            <a:schemeClr val="accent1"/>
          </a:effectRef>
          <a:fontRef idx="minor">
            <a:schemeClr val="dk1"/>
          </a:fontRef>
        </p:style>
        <p:txBody>
          <a:bodyPr wrap="square" anchor="ctr">
            <a:spAutoFit/>
          </a:bodyPr>
          <a:lstStyle/>
          <a:p>
            <a:pPr indent="180340" algn="ct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«От создания условий для формирования функциональной грамотности обучающихся к достижению планируемых результатов в контексте актуальных ФГОС ОО»</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solidFill>
                <a:srgbClr val="0039A6"/>
              </a:solidFill>
              <a:latin typeface="Segoe UI Semilight" panose="020B0402040204020203" pitchFamily="34" charset="0"/>
              <a:cs typeface="Segoe UI Semilight" panose="020B0402040204020203" pitchFamily="34" charset="0"/>
            </a:endParaRPr>
          </a:p>
        </p:txBody>
      </p:sp>
      <p:sp>
        <p:nvSpPr>
          <p:cNvPr id="16" name="Скругленный прямоугольник 15"/>
          <p:cNvSpPr/>
          <p:nvPr/>
        </p:nvSpPr>
        <p:spPr>
          <a:xfrm>
            <a:off x="7982907" y="1351043"/>
            <a:ext cx="2059007" cy="1260908"/>
          </a:xfrm>
          <a:prstGeom prst="roundRect">
            <a:avLst/>
          </a:prstGeom>
          <a:solidFill>
            <a:srgbClr val="0070C0"/>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latin typeface="Segoe UI Semilight" panose="020B0402040204020203" pitchFamily="34" charset="0"/>
                <a:cs typeface="Segoe UI Semilight" panose="020B0402040204020203" pitchFamily="34" charset="0"/>
              </a:rPr>
              <a:t>Я - Руководитель ММО</a:t>
            </a:r>
            <a:endParaRPr lang="ru-RU" b="1" dirty="0">
              <a:solidFill>
                <a:schemeClr val="bg1"/>
              </a:solidFill>
            </a:endParaRPr>
          </a:p>
        </p:txBody>
      </p:sp>
      <p:sp>
        <p:nvSpPr>
          <p:cNvPr id="17" name="Скругленный прямоугольник 16"/>
          <p:cNvSpPr/>
          <p:nvPr/>
        </p:nvSpPr>
        <p:spPr>
          <a:xfrm>
            <a:off x="5521126" y="1351043"/>
            <a:ext cx="2059007" cy="1260908"/>
          </a:xfrm>
          <a:prstGeom prst="roundRect">
            <a:avLst/>
          </a:prstGeom>
          <a:solidFill>
            <a:srgbClr val="0070C0"/>
          </a:solidFill>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latin typeface="Segoe UI Semilight" panose="020B0402040204020203" pitchFamily="34" charset="0"/>
                <a:cs typeface="Segoe UI Semilight" panose="020B0402040204020203" pitchFamily="34" charset="0"/>
              </a:rPr>
              <a:t>Я - Педагог</a:t>
            </a:r>
            <a:endParaRPr lang="ru-RU" b="1" dirty="0">
              <a:solidFill>
                <a:schemeClr val="bg1"/>
              </a:solidFill>
            </a:endParaRPr>
          </a:p>
        </p:txBody>
      </p:sp>
      <p:pic>
        <p:nvPicPr>
          <p:cNvPr id="21" name="Рисунок 20"/>
          <p:cNvPicPr>
            <a:picLocks noChangeAspect="1"/>
          </p:cNvPicPr>
          <p:nvPr/>
        </p:nvPicPr>
        <p:blipFill>
          <a:blip r:embed="rId4"/>
          <a:stretch>
            <a:fillRect/>
          </a:stretch>
        </p:blipFill>
        <p:spPr>
          <a:xfrm>
            <a:off x="2182900" y="1248774"/>
            <a:ext cx="3039444" cy="1465446"/>
          </a:xfrm>
          <a:prstGeom prst="rect">
            <a:avLst/>
          </a:prstGeom>
        </p:spPr>
      </p:pic>
      <p:cxnSp>
        <p:nvCxnSpPr>
          <p:cNvPr id="6" name="Прямая соединительная линия 5"/>
          <p:cNvCxnSpPr/>
          <p:nvPr/>
        </p:nvCxnSpPr>
        <p:spPr>
          <a:xfrm flipV="1">
            <a:off x="6417425" y="2941139"/>
            <a:ext cx="2826328" cy="999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V="1">
            <a:off x="6417425" y="2611951"/>
            <a:ext cx="0" cy="29750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V="1">
            <a:off x="9218813" y="2611951"/>
            <a:ext cx="0" cy="30502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6430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86561"/>
            <a:ext cx="12193057" cy="6858594"/>
          </a:xfrm>
          <a:prstGeom prst="rect">
            <a:avLst/>
          </a:prstGeom>
        </p:spPr>
      </p:pic>
      <p:pic>
        <p:nvPicPr>
          <p:cNvPr id="3" name="Рисунок 2"/>
          <p:cNvPicPr>
            <a:picLocks noChangeAspect="1"/>
          </p:cNvPicPr>
          <p:nvPr/>
        </p:nvPicPr>
        <p:blipFill>
          <a:blip r:embed="rId3"/>
          <a:stretch>
            <a:fillRect/>
          </a:stretch>
        </p:blipFill>
        <p:spPr>
          <a:xfrm>
            <a:off x="5914780" y="209942"/>
            <a:ext cx="5807067" cy="1204790"/>
          </a:xfrm>
          <a:prstGeom prst="rect">
            <a:avLst/>
          </a:prstGeom>
        </p:spPr>
      </p:pic>
      <p:pic>
        <p:nvPicPr>
          <p:cNvPr id="4" name="Рисунок 3"/>
          <p:cNvPicPr>
            <a:picLocks noChangeAspect="1"/>
          </p:cNvPicPr>
          <p:nvPr/>
        </p:nvPicPr>
        <p:blipFill>
          <a:blip r:embed="rId4"/>
          <a:stretch>
            <a:fillRect/>
          </a:stretch>
        </p:blipFill>
        <p:spPr>
          <a:xfrm>
            <a:off x="1605485" y="-1"/>
            <a:ext cx="4059796" cy="4796287"/>
          </a:xfrm>
          <a:prstGeom prst="rect">
            <a:avLst/>
          </a:prstGeom>
        </p:spPr>
      </p:pic>
      <p:pic>
        <p:nvPicPr>
          <p:cNvPr id="5" name="Рисунок 4"/>
          <p:cNvPicPr>
            <a:picLocks noChangeAspect="1"/>
          </p:cNvPicPr>
          <p:nvPr/>
        </p:nvPicPr>
        <p:blipFill>
          <a:blip r:embed="rId5"/>
          <a:stretch>
            <a:fillRect/>
          </a:stretch>
        </p:blipFill>
        <p:spPr>
          <a:xfrm>
            <a:off x="5914780" y="1745742"/>
            <a:ext cx="5636392" cy="2170651"/>
          </a:xfrm>
          <a:prstGeom prst="rect">
            <a:avLst/>
          </a:prstGeom>
        </p:spPr>
      </p:pic>
    </p:spTree>
    <p:extLst>
      <p:ext uri="{BB962C8B-B14F-4D97-AF65-F5344CB8AC3E}">
        <p14:creationId xmlns:p14="http://schemas.microsoft.com/office/powerpoint/2010/main" val="824420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24981"/>
            <a:ext cx="12217443" cy="6882981"/>
          </a:xfrm>
          <a:prstGeom prst="rect">
            <a:avLst/>
          </a:prstGeom>
        </p:spPr>
      </p:pic>
      <p:sp>
        <p:nvSpPr>
          <p:cNvPr id="3" name="Прямоугольник 2"/>
          <p:cNvSpPr/>
          <p:nvPr/>
        </p:nvSpPr>
        <p:spPr>
          <a:xfrm>
            <a:off x="1831941" y="168320"/>
            <a:ext cx="9857295" cy="5539978"/>
          </a:xfrm>
          <a:prstGeom prst="rect">
            <a:avLst/>
          </a:prstGeom>
        </p:spPr>
        <p:txBody>
          <a:bodyPr wrap="square">
            <a:spAutoFit/>
          </a:bodyPr>
          <a:lstStyle/>
          <a:p>
            <a:pPr algn="ctr"/>
            <a:r>
              <a:rPr lang="ru-RU" sz="2800" b="1" dirty="0">
                <a:solidFill>
                  <a:srgbClr val="FF0000"/>
                </a:solidFill>
              </a:rPr>
              <a:t>Целями государственной политики по сохранению и укреплению традиционных ценностей являются:</a:t>
            </a:r>
          </a:p>
          <a:p>
            <a:endParaRPr lang="ru-RU" dirty="0"/>
          </a:p>
          <a:p>
            <a:r>
              <a:rPr lang="ru-RU" sz="2800" dirty="0"/>
              <a:t>а) сохранение и укрепление традиционных ценностей, обеспечение их передачи от поколения к поколению;</a:t>
            </a:r>
          </a:p>
          <a:p>
            <a:endParaRPr lang="ru-RU" sz="2800" dirty="0"/>
          </a:p>
          <a:p>
            <a:r>
              <a:rPr lang="ru-RU" sz="2800" dirty="0"/>
              <a:t>б) противодействие распространению деструктивной идеологии;</a:t>
            </a:r>
          </a:p>
          <a:p>
            <a:endParaRPr lang="ru-RU" sz="2800" dirty="0"/>
          </a:p>
          <a:p>
            <a:r>
              <a:rPr lang="ru-RU" sz="2800" dirty="0"/>
              <a:t>в) формирование на международной арене образа Российского государства как хранителя и защитника традиционных общечеловеческих духовно-нравственных ценностей.</a:t>
            </a:r>
          </a:p>
        </p:txBody>
      </p:sp>
    </p:spTree>
    <p:extLst>
      <p:ext uri="{BB962C8B-B14F-4D97-AF65-F5344CB8AC3E}">
        <p14:creationId xmlns:p14="http://schemas.microsoft.com/office/powerpoint/2010/main" val="3069535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217443" cy="6882981"/>
          </a:xfrm>
          <a:prstGeom prst="rect">
            <a:avLst/>
          </a:prstGeom>
        </p:spPr>
      </p:pic>
      <p:sp>
        <p:nvSpPr>
          <p:cNvPr id="3" name="Прямоугольник 2"/>
          <p:cNvSpPr/>
          <p:nvPr/>
        </p:nvSpPr>
        <p:spPr>
          <a:xfrm>
            <a:off x="1671685" y="471446"/>
            <a:ext cx="10300355" cy="6224781"/>
          </a:xfrm>
          <a:prstGeom prst="rect">
            <a:avLst/>
          </a:prstGeom>
        </p:spPr>
        <p:txBody>
          <a:bodyPr wrap="square">
            <a:spAutoFit/>
          </a:bodyPr>
          <a:lstStyle/>
          <a:p>
            <a:r>
              <a:rPr lang="ru-RU" sz="1200" b="1" dirty="0"/>
              <a:t>24. Реализация стратегического национального приоритета "Защита традиционных российских духовно-нравственных ценностей, культуры и исторической памяти" предполагает решение следующих задач государственной политики по сохранению и укреплению традиционных ценностей:</a:t>
            </a:r>
          </a:p>
          <a:p>
            <a:endParaRPr lang="ru-RU" sz="1200" dirty="0"/>
          </a:p>
          <a:p>
            <a:r>
              <a:rPr lang="ru-RU" sz="1250" dirty="0"/>
              <a:t>а) укрепление гражданского единства, общероссийской гражданской идентичности и российской самобытности, межнационального и межрелигиозного согласия на основе объединяющей роли традиционных ценностей;</a:t>
            </a:r>
          </a:p>
          <a:p>
            <a:r>
              <a:rPr lang="ru-RU" sz="1250" dirty="0" smtClean="0"/>
              <a:t>б</a:t>
            </a:r>
            <a:r>
              <a:rPr lang="ru-RU" sz="1250" dirty="0"/>
              <a:t>) сохранение исторической памяти, противодействие попыткам фальсификации истории, сбережение исторического опыта формирования традиционных ценностей и их влияния на российскую историю, в том числе на жизнь и творчество выдающихся деятелей России;</a:t>
            </a:r>
          </a:p>
          <a:p>
            <a:r>
              <a:rPr lang="ru-RU" sz="1250" dirty="0" smtClean="0"/>
              <a:t>в</a:t>
            </a:r>
            <a:r>
              <a:rPr lang="ru-RU" sz="1250" dirty="0"/>
              <a:t>) сохранение, укрепление и продвижение традиционных семейных ценностей (в том числе защита института брака как союза мужчины и женщины), обеспечение преемственности поколений, забота о достойной жизни старшего поколения, формирование представления о сбережении народа России как об основном стратегическом национальном приоритете;</a:t>
            </a:r>
          </a:p>
          <a:p>
            <a:r>
              <a:rPr lang="ru-RU" sz="1250" dirty="0" smtClean="0"/>
              <a:t>г</a:t>
            </a:r>
            <a:r>
              <a:rPr lang="ru-RU" sz="1250" dirty="0"/>
              <a:t>) реализация государственной информационной политики, направленной на усиление роли традиционных ценностей в массовом сознании и противодействие распространению деструктивной идеологии;</a:t>
            </a:r>
          </a:p>
          <a:p>
            <a:r>
              <a:rPr lang="ru-RU" sz="1250" dirty="0" smtClean="0"/>
              <a:t>д</a:t>
            </a:r>
            <a:r>
              <a:rPr lang="ru-RU" sz="1250" dirty="0"/>
              <a:t>) воспитание в духе уважения к традиционным ценностям как ключевой инструмент государственной политики в области образования и культуры, необходимый для формирования гармонично развитой личности;</a:t>
            </a:r>
          </a:p>
          <a:p>
            <a:r>
              <a:rPr lang="ru-RU" sz="1250" dirty="0" smtClean="0"/>
              <a:t>е</a:t>
            </a:r>
            <a:r>
              <a:rPr lang="ru-RU" sz="1250" dirty="0"/>
              <a:t>) поддержка общественных проектов и институтов гражданского общества в области патриотического воспитания и сохранения историко-культурного наследия народов России;</a:t>
            </a:r>
          </a:p>
          <a:p>
            <a:r>
              <a:rPr lang="ru-RU" sz="1250" dirty="0" smtClean="0"/>
              <a:t>ж</a:t>
            </a:r>
            <a:r>
              <a:rPr lang="ru-RU" sz="1250" dirty="0"/>
              <a:t>) поддержка религиозных организаций традиционных конфессий, обеспечение их участия в деятельности, направленной на сохранение традиционных ценностей, противодействие деструктивным религиозным течениям;</a:t>
            </a:r>
          </a:p>
          <a:p>
            <a:r>
              <a:rPr lang="ru-RU" sz="1250" dirty="0" smtClean="0"/>
              <a:t>з</a:t>
            </a:r>
            <a:r>
              <a:rPr lang="ru-RU" sz="1250" dirty="0"/>
              <a:t>) формирование государственного заказа на проведение научных исследований, создание информационных и методических материалов (в том числе </a:t>
            </a:r>
            <a:r>
              <a:rPr lang="ru-RU" sz="1250" dirty="0" err="1"/>
              <a:t>кинолетописи</a:t>
            </a:r>
            <a:r>
              <a:rPr lang="ru-RU" sz="1250" dirty="0"/>
              <a:t> и других аудиовизуальных материалов), произведений литературы и искусства, оказание услуг, направленных на сохранение и популяризацию традиционных ценностей, а также обеспечение контроля качества выполнения этого государственного заказа;</a:t>
            </a:r>
          </a:p>
          <a:p>
            <a:r>
              <a:rPr lang="ru-RU" sz="1250" dirty="0" smtClean="0"/>
              <a:t>и</a:t>
            </a:r>
            <a:r>
              <a:rPr lang="ru-RU" sz="1250" dirty="0"/>
              <a:t>) обеспечение государственной охраны объектов культурного наследия (памятников истории и культуры) народов Российской Федерации, предоставление доступа к ним в целях их популяризации как среды, формирующей историческое самосознание, воспитывающей любовь и уважение к Отечеству;</a:t>
            </a:r>
          </a:p>
          <a:p>
            <a:r>
              <a:rPr lang="ru-RU" sz="1250" dirty="0" smtClean="0"/>
              <a:t>к</a:t>
            </a:r>
            <a:r>
              <a:rPr lang="ru-RU" sz="1250" dirty="0"/>
              <a:t>) поддержка проектов, направленных на продвижение традиционных ценностей в информационной среде;</a:t>
            </a:r>
          </a:p>
          <a:p>
            <a:r>
              <a:rPr lang="ru-RU" sz="1250" dirty="0" smtClean="0"/>
              <a:t>л</a:t>
            </a:r>
            <a:r>
              <a:rPr lang="ru-RU" sz="1250" dirty="0"/>
              <a:t>) защита и поддержка русского языка как языка государствообразующего народа, обеспечение соблюдения норм современного русского литературного языка (в том числе недопущение использования нецензурной лексики), противодействие излишнему использованию иностранной лексики;</a:t>
            </a:r>
          </a:p>
          <a:p>
            <a:r>
              <a:rPr lang="ru-RU" sz="1250" dirty="0" smtClean="0"/>
              <a:t>м</a:t>
            </a:r>
            <a:r>
              <a:rPr lang="ru-RU" sz="1250" dirty="0"/>
              <a:t>) защита от внешнего деструктивного информационно-психологического воздействия, пресечение деятельности, направленной на разрушение традиционных ценностей в России;</a:t>
            </a:r>
          </a:p>
          <a:p>
            <a:r>
              <a:rPr lang="ru-RU" sz="1250" dirty="0" smtClean="0"/>
              <a:t>н</a:t>
            </a:r>
            <a:r>
              <a:rPr lang="ru-RU" sz="1250" dirty="0"/>
              <a:t>) повышение роли России в мире за счет продвижения традиционных российских духовно-нравственных ценностей, основанных на исконных общечеловеческих ценностях.</a:t>
            </a:r>
          </a:p>
        </p:txBody>
      </p:sp>
    </p:spTree>
    <p:extLst>
      <p:ext uri="{BB962C8B-B14F-4D97-AF65-F5344CB8AC3E}">
        <p14:creationId xmlns:p14="http://schemas.microsoft.com/office/powerpoint/2010/main" val="1299189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22" y="-12491"/>
            <a:ext cx="12217443" cy="6882981"/>
          </a:xfrm>
          <a:prstGeom prst="rect">
            <a:avLst/>
          </a:prstGeom>
        </p:spPr>
      </p:pic>
      <p:pic>
        <p:nvPicPr>
          <p:cNvPr id="3" name="Рисунок 2"/>
          <p:cNvPicPr>
            <a:picLocks noChangeAspect="1"/>
          </p:cNvPicPr>
          <p:nvPr/>
        </p:nvPicPr>
        <p:blipFill>
          <a:blip r:embed="rId3"/>
          <a:stretch>
            <a:fillRect/>
          </a:stretch>
        </p:blipFill>
        <p:spPr>
          <a:xfrm>
            <a:off x="1761745" y="215661"/>
            <a:ext cx="9949511" cy="5878542"/>
          </a:xfrm>
          <a:prstGeom prst="rect">
            <a:avLst/>
          </a:prstGeom>
        </p:spPr>
      </p:pic>
    </p:spTree>
    <p:extLst>
      <p:ext uri="{BB962C8B-B14F-4D97-AF65-F5344CB8AC3E}">
        <p14:creationId xmlns:p14="http://schemas.microsoft.com/office/powerpoint/2010/main" val="14559303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22" y="-12491"/>
            <a:ext cx="12217443" cy="6882981"/>
          </a:xfrm>
          <a:prstGeom prst="rect">
            <a:avLst/>
          </a:prstGeom>
        </p:spPr>
      </p:pic>
      <p:sp>
        <p:nvSpPr>
          <p:cNvPr id="3" name="Прямоугольник 2"/>
          <p:cNvSpPr/>
          <p:nvPr/>
        </p:nvSpPr>
        <p:spPr>
          <a:xfrm>
            <a:off x="1802922" y="403859"/>
            <a:ext cx="10110158" cy="2308324"/>
          </a:xfrm>
          <a:prstGeom prst="rect">
            <a:avLst/>
          </a:prstGeom>
        </p:spPr>
        <p:txBody>
          <a:bodyPr wrap="square">
            <a:spAutoFit/>
          </a:bodyPr>
          <a:lstStyle/>
          <a:p>
            <a:pPr algn="just"/>
            <a:r>
              <a:rPr lang="ru-RU" dirty="0"/>
              <a:t>Федеральным законом от 24 сентября 2022 г. № 371-ФЗ «О внесении изменений в Федеральный закон «Об образовании в Российской Федерации»  и статью 1 Федерального закона «Об обязательных требованиях в Российской Федерации» (далее – Федеральный закон № 371-ФЗ) </a:t>
            </a:r>
            <a:r>
              <a:rPr lang="ru-RU" b="1" dirty="0"/>
              <a:t>введены единые для Российской Федерации ФООП</a:t>
            </a:r>
            <a:r>
              <a:rPr lang="ru-RU" dirty="0"/>
              <a:t>, которые разрабатываются и утверждаются </a:t>
            </a:r>
            <a:r>
              <a:rPr lang="ru-RU" dirty="0" err="1"/>
              <a:t>Минпросвещения</a:t>
            </a:r>
            <a:r>
              <a:rPr lang="ru-RU" dirty="0"/>
              <a:t> </a:t>
            </a:r>
            <a:r>
              <a:rPr lang="ru-RU" dirty="0" smtClean="0"/>
              <a:t>России. </a:t>
            </a:r>
          </a:p>
          <a:p>
            <a:pPr algn="just"/>
            <a:r>
              <a:rPr lang="ru-RU" dirty="0" smtClean="0"/>
              <a:t>При </a:t>
            </a:r>
            <a:r>
              <a:rPr lang="ru-RU" dirty="0"/>
              <a:t>этом согласно статьям 1, 2 Федерального закона № 371-ФЗ </a:t>
            </a:r>
            <a:r>
              <a:rPr lang="ru-RU" b="1" dirty="0"/>
              <a:t>термин «примерные образовательные программы» на уровне начального общего, основного общего и среднего общего образования исключен</a:t>
            </a:r>
            <a:r>
              <a:rPr lang="ru-RU" dirty="0"/>
              <a:t> из Федерального закона № 273-ФЗ</a:t>
            </a:r>
          </a:p>
        </p:txBody>
      </p:sp>
      <p:sp>
        <p:nvSpPr>
          <p:cNvPr id="4" name="Прямоугольник 3"/>
          <p:cNvSpPr/>
          <p:nvPr/>
        </p:nvSpPr>
        <p:spPr>
          <a:xfrm>
            <a:off x="1917940" y="2944677"/>
            <a:ext cx="9995140" cy="2031325"/>
          </a:xfrm>
          <a:prstGeom prst="rect">
            <a:avLst/>
          </a:prstGeom>
        </p:spPr>
        <p:txBody>
          <a:bodyPr wrap="square">
            <a:spAutoFit/>
          </a:bodyPr>
          <a:lstStyle/>
          <a:p>
            <a:pPr algn="just"/>
            <a:r>
              <a:rPr lang="ru-RU" dirty="0"/>
              <a:t>В соответствии с пунктом 101. статьи 2 Федерального закона 273-ФЗ </a:t>
            </a:r>
            <a:r>
              <a:rPr lang="ru-RU" b="1" dirty="0">
                <a:solidFill>
                  <a:srgbClr val="FF0000"/>
                </a:solidFill>
              </a:rPr>
              <a:t>федеральная основная общеобразовательная программа – учебно-методическая документация</a:t>
            </a:r>
            <a:r>
              <a:rPr lang="ru-RU" dirty="0"/>
              <a:t> (федеральный учебный план, федеральный календарный учебный график, федеральные рабочие программы учебных предметов, курсов, дисциплин (модулей), иных компонентов, федеральная рабочая программа воспитания, федеральный календарный план воспитательной работы), определяющая единые для Российской Федерации базовые объем и содержание образования определенного уровня и (или) определенной направленности, планируемые результаты освоения образовательной программы. </a:t>
            </a:r>
          </a:p>
        </p:txBody>
      </p:sp>
    </p:spTree>
    <p:extLst>
      <p:ext uri="{BB962C8B-B14F-4D97-AF65-F5344CB8AC3E}">
        <p14:creationId xmlns:p14="http://schemas.microsoft.com/office/powerpoint/2010/main" val="87658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35" y="0"/>
            <a:ext cx="12217443" cy="6882981"/>
          </a:xfrm>
          <a:prstGeom prst="rect">
            <a:avLst/>
          </a:prstGeom>
        </p:spPr>
      </p:pic>
      <p:sp>
        <p:nvSpPr>
          <p:cNvPr id="3" name="Прямоугольник 2"/>
          <p:cNvSpPr/>
          <p:nvPr/>
        </p:nvSpPr>
        <p:spPr>
          <a:xfrm>
            <a:off x="1742535" y="167609"/>
            <a:ext cx="10179171" cy="1815882"/>
          </a:xfrm>
          <a:prstGeom prst="rect">
            <a:avLst/>
          </a:prstGeom>
        </p:spPr>
        <p:txBody>
          <a:bodyPr wrap="square">
            <a:spAutoFit/>
          </a:bodyPr>
          <a:lstStyle/>
          <a:p>
            <a:pPr algn="just"/>
            <a:r>
              <a:rPr lang="ru-RU" sz="1600" dirty="0"/>
              <a:t>В соответствии с пунктом 4 статьи 3 Федерального закона № 371-ФЗ основные общеобразовательные программы (далее – ООП) всех образовательных организаций Российской Федерации подлежат приведению в соответствие с ФООП не позднее 1 сентября 2023 года. Согласно части 61 статьи 12 Федерального закона № 273-ФЗ образовательные организации разрабатывают ООП </a:t>
            </a:r>
            <a:r>
              <a:rPr lang="ru-RU" sz="1600" b="1" dirty="0">
                <a:solidFill>
                  <a:srgbClr val="FF0000"/>
                </a:solidFill>
              </a:rPr>
              <a:t>в соответствии с ФГОС  и соответствующими ФООП</a:t>
            </a:r>
            <a:r>
              <a:rPr lang="ru-RU" sz="1600" dirty="0"/>
              <a:t>. </a:t>
            </a:r>
          </a:p>
          <a:p>
            <a:pPr algn="just"/>
            <a:r>
              <a:rPr lang="ru-RU" sz="1600" dirty="0" smtClean="0">
                <a:solidFill>
                  <a:srgbClr val="FF0000"/>
                </a:solidFill>
              </a:rPr>
              <a:t>Содержание </a:t>
            </a:r>
            <a:r>
              <a:rPr lang="ru-RU" sz="1600" dirty="0">
                <a:solidFill>
                  <a:srgbClr val="FF0000"/>
                </a:solidFill>
              </a:rPr>
              <a:t>и планируемые результаты </a:t>
            </a:r>
            <a:r>
              <a:rPr lang="ru-RU" sz="1600" dirty="0"/>
              <a:t>разработанных образовательными организациями образовательных программ </a:t>
            </a:r>
            <a:r>
              <a:rPr lang="ru-RU" sz="1600" dirty="0">
                <a:solidFill>
                  <a:srgbClr val="FF0000"/>
                </a:solidFill>
              </a:rPr>
              <a:t>должны быть не ниже соответствующих</a:t>
            </a:r>
            <a:r>
              <a:rPr lang="ru-RU" sz="1600" dirty="0"/>
              <a:t> содержания и планируемых результатов </a:t>
            </a:r>
            <a:r>
              <a:rPr lang="ru-RU" sz="1600" dirty="0">
                <a:solidFill>
                  <a:srgbClr val="FF0000"/>
                </a:solidFill>
              </a:rPr>
              <a:t>федеральных основных общеобразовательных программ</a:t>
            </a:r>
            <a:r>
              <a:rPr lang="ru-RU" sz="1600" dirty="0"/>
              <a:t>. </a:t>
            </a:r>
          </a:p>
        </p:txBody>
      </p:sp>
      <p:sp>
        <p:nvSpPr>
          <p:cNvPr id="4" name="Прямоугольник 3"/>
          <p:cNvSpPr/>
          <p:nvPr/>
        </p:nvSpPr>
        <p:spPr>
          <a:xfrm>
            <a:off x="1643331" y="2055013"/>
            <a:ext cx="10377578" cy="2308324"/>
          </a:xfrm>
          <a:prstGeom prst="rect">
            <a:avLst/>
          </a:prstGeom>
        </p:spPr>
        <p:txBody>
          <a:bodyPr wrap="square">
            <a:spAutoFit/>
          </a:bodyPr>
          <a:lstStyle/>
          <a:p>
            <a:pPr algn="just"/>
            <a:r>
              <a:rPr lang="ru-RU" sz="1600" dirty="0"/>
              <a:t>Образовательные </a:t>
            </a:r>
            <a:r>
              <a:rPr lang="ru-RU" sz="1600" dirty="0">
                <a:solidFill>
                  <a:srgbClr val="FF0000"/>
                </a:solidFill>
              </a:rPr>
              <a:t>организации вправе непосредственно применять</a:t>
            </a:r>
            <a:r>
              <a:rPr lang="ru-RU" sz="1600" dirty="0"/>
              <a:t>  при реализации соответствующих основных общеобразовательных программ </a:t>
            </a:r>
            <a:r>
              <a:rPr lang="ru-RU" sz="1600" dirty="0">
                <a:solidFill>
                  <a:srgbClr val="FF0000"/>
                </a:solidFill>
              </a:rPr>
              <a:t>федеральные образовательные программы</a:t>
            </a:r>
            <a:r>
              <a:rPr lang="ru-RU" sz="1600" dirty="0"/>
              <a:t>, а также предусмотреть применение федерального учебного плана, и (или) федерального календарного учебного графика, и (или) федеральных рабочих программ учебных предметов, курсов, дисциплин (модулей). В этом случае соответствующая учебно-методическая документация не разрабатывается. При этом, в соответствии с частью 62 статьи 12 </a:t>
            </a:r>
            <a:r>
              <a:rPr lang="ru-RU" sz="1600" dirty="0" smtClean="0"/>
              <a:t>ФЗ № </a:t>
            </a:r>
            <a:r>
              <a:rPr lang="ru-RU" sz="1600" dirty="0"/>
              <a:t>273-ФЗ образовательные организации вправе перераспределить </a:t>
            </a:r>
            <a:r>
              <a:rPr lang="ru-RU" sz="1600" dirty="0" smtClean="0"/>
              <a:t>время, предусмотренное </a:t>
            </a:r>
            <a:r>
              <a:rPr lang="ru-RU" sz="1600" dirty="0"/>
              <a:t>в федеральном учебном плане на изучение </a:t>
            </a:r>
            <a:r>
              <a:rPr lang="ru-RU" sz="1600" dirty="0" smtClean="0"/>
              <a:t>учебных предметов</a:t>
            </a:r>
            <a:r>
              <a:rPr lang="ru-RU" sz="1600" dirty="0"/>
              <a:t>, по которым не проводится государственная итоговая </a:t>
            </a:r>
            <a:r>
              <a:rPr lang="ru-RU" sz="1600" dirty="0" smtClean="0"/>
              <a:t>аттестация, в </a:t>
            </a:r>
            <a:r>
              <a:rPr lang="ru-RU" sz="1600" dirty="0"/>
              <a:t>пользу изучения иных учебных предметов, в том числе на </a:t>
            </a:r>
            <a:r>
              <a:rPr lang="ru-RU" sz="1600" dirty="0" smtClean="0"/>
              <a:t>организацию углубленного </a:t>
            </a:r>
            <a:r>
              <a:rPr lang="ru-RU" sz="1600" dirty="0"/>
              <a:t>изучения отдельных учебных предметов и профильное обучение</a:t>
            </a:r>
          </a:p>
        </p:txBody>
      </p:sp>
      <p:sp>
        <p:nvSpPr>
          <p:cNvPr id="5" name="Прямоугольник 4"/>
          <p:cNvSpPr/>
          <p:nvPr/>
        </p:nvSpPr>
        <p:spPr>
          <a:xfrm>
            <a:off x="1742535" y="4602468"/>
            <a:ext cx="10058400" cy="1815882"/>
          </a:xfrm>
          <a:prstGeom prst="rect">
            <a:avLst/>
          </a:prstGeom>
        </p:spPr>
        <p:txBody>
          <a:bodyPr wrap="square">
            <a:spAutoFit/>
          </a:bodyPr>
          <a:lstStyle/>
          <a:p>
            <a:pPr algn="just"/>
            <a:r>
              <a:rPr lang="ru-RU" sz="1600" dirty="0"/>
              <a:t>Содержательные разделы утвержденных федеральной образовательной программы основного общего образования (далее – ФОП ООО) и федеральной образовательной программы среднего общего образования (далее – ФОП СОО) </a:t>
            </a:r>
            <a:r>
              <a:rPr lang="ru-RU" sz="1600" dirty="0" smtClean="0"/>
              <a:t>включают </a:t>
            </a:r>
            <a:r>
              <a:rPr lang="ru-RU" sz="1600" dirty="0"/>
              <a:t>федеральные рабочие программы учебных предметов «Русский язык», «Литература», «Обществознание», «История», «География», «Основы безопасности жизнедеятельности». Работу по включению в ФООП федеральных рабочих программ  по остальным учебным предметам, являющимся обязательными  для изучения в соответствии с требованиями ФГОС, планируется завершить до 1 июня 2023 года. </a:t>
            </a:r>
          </a:p>
        </p:txBody>
      </p:sp>
    </p:spTree>
    <p:extLst>
      <p:ext uri="{BB962C8B-B14F-4D97-AF65-F5344CB8AC3E}">
        <p14:creationId xmlns:p14="http://schemas.microsoft.com/office/powerpoint/2010/main" val="310664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22" y="0"/>
            <a:ext cx="12217443" cy="6882981"/>
          </a:xfrm>
          <a:prstGeom prst="rect">
            <a:avLst/>
          </a:prstGeom>
        </p:spPr>
      </p:pic>
      <p:sp>
        <p:nvSpPr>
          <p:cNvPr id="4" name="Прямоугольник 3"/>
          <p:cNvSpPr/>
          <p:nvPr/>
        </p:nvSpPr>
        <p:spPr>
          <a:xfrm>
            <a:off x="1702278" y="2059699"/>
            <a:ext cx="10348823" cy="923330"/>
          </a:xfrm>
          <a:prstGeom prst="rect">
            <a:avLst/>
          </a:prstGeom>
        </p:spPr>
        <p:txBody>
          <a:bodyPr wrap="square">
            <a:spAutoFit/>
          </a:bodyPr>
          <a:lstStyle/>
          <a:p>
            <a:r>
              <a:rPr lang="ru-RU" dirty="0"/>
              <a:t>При переходе на ФООП не в первый год изучения учебного предмета  на соответствующем уровне общего образования необходимо предусмотреть особый порядок учебного планирования (переходный период). </a:t>
            </a:r>
          </a:p>
        </p:txBody>
      </p:sp>
      <p:sp>
        <p:nvSpPr>
          <p:cNvPr id="5" name="Прямоугольник 4"/>
          <p:cNvSpPr/>
          <p:nvPr/>
        </p:nvSpPr>
        <p:spPr>
          <a:xfrm>
            <a:off x="1624639" y="3441490"/>
            <a:ext cx="10426462" cy="2862322"/>
          </a:xfrm>
          <a:prstGeom prst="rect">
            <a:avLst/>
          </a:prstGeom>
        </p:spPr>
        <p:txBody>
          <a:bodyPr wrap="square">
            <a:spAutoFit/>
          </a:bodyPr>
          <a:lstStyle/>
          <a:p>
            <a:pPr algn="just"/>
            <a:r>
              <a:rPr lang="ru-RU" b="1" dirty="0"/>
              <a:t>Для каждого из профилей обучения</a:t>
            </a:r>
            <a:r>
              <a:rPr lang="ru-RU" dirty="0"/>
              <a:t> на уровне среднего общего образования предлагается учебный план с учетом соблюдения требований ФГОС среднего общего образования: </a:t>
            </a:r>
            <a:r>
              <a:rPr lang="ru-RU" b="1" dirty="0"/>
              <a:t>включение не менее 13 учебных предметов</a:t>
            </a:r>
            <a:r>
              <a:rPr lang="ru-RU" dirty="0"/>
              <a:t> («Русский язык», «Литература», «Иностранный язык», «Математика», «Информатика», «История», «Обществознание», «География», «Физика», «Химия», «Биология», «Физическая культура», «Основы безопасности жизнедеятельности») </a:t>
            </a:r>
            <a:r>
              <a:rPr lang="ru-RU" b="1" dirty="0"/>
              <a:t>и изучение не менее 2 учебных предметов на углубленном уровне</a:t>
            </a:r>
            <a:r>
              <a:rPr lang="ru-RU" dirty="0"/>
              <a:t>. Необходимо учитывать, что </a:t>
            </a:r>
            <a:r>
              <a:rPr lang="ru-RU" b="1" dirty="0"/>
              <a:t>все профили </a:t>
            </a:r>
            <a:r>
              <a:rPr lang="ru-RU" dirty="0"/>
              <a:t>обучения (в том числе универсальный профиль) </a:t>
            </a:r>
            <a:r>
              <a:rPr lang="ru-RU" b="1" dirty="0"/>
              <a:t>предусматривают обязательное изучение предметов на углубленном уровне</a:t>
            </a:r>
            <a:r>
              <a:rPr lang="ru-RU" dirty="0"/>
              <a:t>. При этом в случае  с универсальным профилем обучения комбинация учебных предметов, выбранных для углубленного изучения может быть индивидуальной  (по выбору участников образовательных отношений).</a:t>
            </a:r>
          </a:p>
        </p:txBody>
      </p:sp>
      <p:pic>
        <p:nvPicPr>
          <p:cNvPr id="3" name="Рисунок 2"/>
          <p:cNvPicPr>
            <a:picLocks noChangeAspect="1"/>
          </p:cNvPicPr>
          <p:nvPr/>
        </p:nvPicPr>
        <p:blipFill>
          <a:blip r:embed="rId3"/>
          <a:stretch>
            <a:fillRect/>
          </a:stretch>
        </p:blipFill>
        <p:spPr>
          <a:xfrm>
            <a:off x="1805625" y="233675"/>
            <a:ext cx="9772735" cy="1056281"/>
          </a:xfrm>
          <a:prstGeom prst="rect">
            <a:avLst/>
          </a:prstGeom>
        </p:spPr>
      </p:pic>
    </p:spTree>
    <p:extLst>
      <p:ext uri="{BB962C8B-B14F-4D97-AF65-F5344CB8AC3E}">
        <p14:creationId xmlns:p14="http://schemas.microsoft.com/office/powerpoint/2010/main" val="253456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4365" y="0"/>
            <a:ext cx="12217443" cy="6882981"/>
          </a:xfrm>
          <a:prstGeom prst="rect">
            <a:avLst/>
          </a:prstGeom>
        </p:spPr>
      </p:pic>
      <p:pic>
        <p:nvPicPr>
          <p:cNvPr id="4" name="Рисунок 3"/>
          <p:cNvPicPr>
            <a:picLocks noChangeAspect="1"/>
          </p:cNvPicPr>
          <p:nvPr/>
        </p:nvPicPr>
        <p:blipFill>
          <a:blip r:embed="rId3"/>
          <a:stretch>
            <a:fillRect/>
          </a:stretch>
        </p:blipFill>
        <p:spPr>
          <a:xfrm>
            <a:off x="1742550" y="93222"/>
            <a:ext cx="10449450" cy="1560711"/>
          </a:xfrm>
          <a:prstGeom prst="rect">
            <a:avLst/>
          </a:prstGeom>
        </p:spPr>
      </p:pic>
      <p:pic>
        <p:nvPicPr>
          <p:cNvPr id="5" name="Рисунок 4"/>
          <p:cNvPicPr>
            <a:picLocks noChangeAspect="1"/>
          </p:cNvPicPr>
          <p:nvPr/>
        </p:nvPicPr>
        <p:blipFill>
          <a:blip r:embed="rId4"/>
          <a:stretch>
            <a:fillRect/>
          </a:stretch>
        </p:blipFill>
        <p:spPr>
          <a:xfrm>
            <a:off x="1969592" y="2496231"/>
            <a:ext cx="9607365" cy="1692048"/>
          </a:xfrm>
          <a:prstGeom prst="rect">
            <a:avLst/>
          </a:prstGeom>
        </p:spPr>
      </p:pic>
    </p:spTree>
    <p:extLst>
      <p:ext uri="{BB962C8B-B14F-4D97-AF65-F5344CB8AC3E}">
        <p14:creationId xmlns:p14="http://schemas.microsoft.com/office/powerpoint/2010/main" val="326998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1668" y="125000"/>
            <a:ext cx="11708664" cy="6608000"/>
          </a:xfrm>
          <a:prstGeom prst="rect">
            <a:avLst/>
          </a:prstGeom>
        </p:spPr>
      </p:pic>
    </p:spTree>
    <p:extLst>
      <p:ext uri="{BB962C8B-B14F-4D97-AF65-F5344CB8AC3E}">
        <p14:creationId xmlns:p14="http://schemas.microsoft.com/office/powerpoint/2010/main" val="146302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4505" y="74600"/>
            <a:ext cx="11842989" cy="6708800"/>
          </a:xfrm>
          <a:prstGeom prst="rect">
            <a:avLst/>
          </a:prstGeom>
        </p:spPr>
      </p:pic>
    </p:spTree>
    <p:extLst>
      <p:ext uri="{BB962C8B-B14F-4D97-AF65-F5344CB8AC3E}">
        <p14:creationId xmlns:p14="http://schemas.microsoft.com/office/powerpoint/2010/main" val="3941665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111).jpg"/>
          <p:cNvPicPr>
            <a:picLocks noChangeAspect="1"/>
          </p:cNvPicPr>
          <p:nvPr/>
        </p:nvPicPr>
        <p:blipFill>
          <a:blip r:embed="rId2"/>
          <a:stretch>
            <a:fillRect/>
          </a:stretch>
        </p:blipFill>
        <p:spPr>
          <a:xfrm>
            <a:off x="-1" y="0"/>
            <a:ext cx="12192001" cy="6858000"/>
          </a:xfrm>
          <a:prstGeom prst="rect">
            <a:avLst/>
          </a:prstGeom>
        </p:spPr>
      </p:pic>
      <p:sp>
        <p:nvSpPr>
          <p:cNvPr id="3" name="Rectangle 1"/>
          <p:cNvSpPr>
            <a:spLocks noChangeArrowheads="1"/>
          </p:cNvSpPr>
          <p:nvPr/>
        </p:nvSpPr>
        <p:spPr bwMode="auto">
          <a:xfrm>
            <a:off x="2263547" y="239856"/>
            <a:ext cx="7938785"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ru-RU" sz="3600" b="1" spc="-80" dirty="0">
                <a:solidFill>
                  <a:srgbClr val="005392"/>
                </a:solidFill>
                <a:latin typeface="Segoe UI Semilight" panose="020B0402040204020203" pitchFamily="34" charset="0"/>
                <a:cs typeface="Segoe UI Semilight" panose="020B0402040204020203" pitchFamily="34" charset="0"/>
              </a:rPr>
              <a:t>Стратегическая сессия 2023</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688" y="239856"/>
            <a:ext cx="1090277" cy="1325776"/>
          </a:xfrm>
          <a:prstGeom prst="rect">
            <a:avLst/>
          </a:prstGeom>
        </p:spPr>
      </p:pic>
      <p:sp>
        <p:nvSpPr>
          <p:cNvPr id="7" name="Скругленный прямоугольник 6"/>
          <p:cNvSpPr/>
          <p:nvPr/>
        </p:nvSpPr>
        <p:spPr>
          <a:xfrm>
            <a:off x="1779180" y="5168825"/>
            <a:ext cx="6633300" cy="1456267"/>
          </a:xfrm>
          <a:prstGeom prst="roundRect">
            <a:avLst/>
          </a:prstGeom>
          <a:solidFill>
            <a:srgbClr val="970F7D"/>
          </a:solidFill>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b="1" dirty="0"/>
              <a:t>Планируемый результат — ориентиры поняты, приняты и согласованы; создана основа для планирования методической работы на следующий учебный год</a:t>
            </a:r>
            <a:endParaRPr lang="ru-RU" dirty="0"/>
          </a:p>
        </p:txBody>
      </p:sp>
      <p:sp>
        <p:nvSpPr>
          <p:cNvPr id="9" name="Пятиугольник 8"/>
          <p:cNvSpPr/>
          <p:nvPr/>
        </p:nvSpPr>
        <p:spPr>
          <a:xfrm>
            <a:off x="1870491" y="3268978"/>
            <a:ext cx="4443682" cy="1564333"/>
          </a:xfrm>
          <a:prstGeom prst="homePlat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800" b="1" dirty="0">
                <a:solidFill>
                  <a:schemeClr val="tx1"/>
                </a:solidFill>
                <a:effectLst/>
                <a:latin typeface="Times New Roman" panose="02020603050405020304" pitchFamily="18" charset="0"/>
                <a:ea typeface="Calibri" panose="020F0502020204030204" pitchFamily="34" charset="0"/>
              </a:rPr>
              <a:t>Стратегические ориентиры, представленные в документах федерального и регионального уровней </a:t>
            </a:r>
            <a:endParaRPr lang="ru-RU" b="1" dirty="0">
              <a:solidFill>
                <a:schemeClr val="tx1"/>
              </a:solidFill>
            </a:endParaRPr>
          </a:p>
        </p:txBody>
      </p:sp>
      <p:sp>
        <p:nvSpPr>
          <p:cNvPr id="11" name="Пятиугольник 10"/>
          <p:cNvSpPr/>
          <p:nvPr/>
        </p:nvSpPr>
        <p:spPr>
          <a:xfrm>
            <a:off x="1870491" y="1219728"/>
            <a:ext cx="4586534" cy="1816342"/>
          </a:xfrm>
          <a:prstGeom prst="homePlat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800" b="1" dirty="0">
                <a:solidFill>
                  <a:schemeClr val="tx1"/>
                </a:solidFill>
                <a:effectLst/>
                <a:latin typeface="Times New Roman" panose="02020603050405020304" pitchFamily="18" charset="0"/>
                <a:ea typeface="Calibri" panose="020F0502020204030204" pitchFamily="34" charset="0"/>
              </a:rPr>
              <a:t>Концепция создания единой федеральной системы научно-методического сопровождения педагогических работников и управленческих кадров</a:t>
            </a:r>
            <a:endParaRPr lang="ru-RU" b="1" dirty="0">
              <a:solidFill>
                <a:schemeClr val="tx1"/>
              </a:solidFill>
            </a:endParaRPr>
          </a:p>
        </p:txBody>
      </p:sp>
      <p:sp>
        <p:nvSpPr>
          <p:cNvPr id="13" name="Скругленный прямоугольник 12"/>
          <p:cNvSpPr/>
          <p:nvPr/>
        </p:nvSpPr>
        <p:spPr>
          <a:xfrm>
            <a:off x="6622309" y="1628098"/>
            <a:ext cx="5404407" cy="3361280"/>
          </a:xfrm>
          <a:prstGeom prst="roundRect">
            <a:avLst/>
          </a:prstGeom>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кругленный прямоугольник 13"/>
          <p:cNvSpPr/>
          <p:nvPr/>
        </p:nvSpPr>
        <p:spPr>
          <a:xfrm>
            <a:off x="6701153" y="1805488"/>
            <a:ext cx="4989786" cy="3115300"/>
          </a:xfrm>
          <a:prstGeom prst="roundRect">
            <a:avLst/>
          </a:prstGeom>
          <a:gradFill>
            <a:gsLst>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nSpc>
                <a:spcPct val="90000"/>
              </a:lnSpc>
            </a:pPr>
            <a:r>
              <a:rPr lang="ru-RU"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Цель сессии — согласование стратегических ориентиров методической работы в муниципалитетах, направленной на формирование функциональной грамотности обучающихся с учетом требований ФГОС ОО. </a:t>
            </a:r>
            <a:endParaRPr lang="ru-RU"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Рисунок 14"/>
          <p:cNvPicPr>
            <a:picLocks noChangeAspect="1"/>
          </p:cNvPicPr>
          <p:nvPr/>
        </p:nvPicPr>
        <p:blipFill>
          <a:blip r:embed="rId4"/>
          <a:stretch>
            <a:fillRect/>
          </a:stretch>
        </p:blipFill>
        <p:spPr>
          <a:xfrm>
            <a:off x="8885475" y="5034176"/>
            <a:ext cx="2933930" cy="1770138"/>
          </a:xfrm>
          <a:prstGeom prst="rect">
            <a:avLst/>
          </a:prstGeom>
        </p:spPr>
      </p:pic>
    </p:spTree>
    <p:extLst>
      <p:ext uri="{BB962C8B-B14F-4D97-AF65-F5344CB8AC3E}">
        <p14:creationId xmlns:p14="http://schemas.microsoft.com/office/powerpoint/2010/main" val="894226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0552" y="153000"/>
            <a:ext cx="12010895" cy="6552000"/>
          </a:xfrm>
          <a:prstGeom prst="rect">
            <a:avLst/>
          </a:prstGeom>
        </p:spPr>
      </p:pic>
    </p:spTree>
    <p:extLst>
      <p:ext uri="{BB962C8B-B14F-4D97-AF65-F5344CB8AC3E}">
        <p14:creationId xmlns:p14="http://schemas.microsoft.com/office/powerpoint/2010/main" val="3350545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68908" y="85800"/>
            <a:ext cx="11854183" cy="6686400"/>
          </a:xfrm>
          <a:prstGeom prst="rect">
            <a:avLst/>
          </a:prstGeom>
        </p:spPr>
      </p:pic>
    </p:spTree>
    <p:extLst>
      <p:ext uri="{BB962C8B-B14F-4D97-AF65-F5344CB8AC3E}">
        <p14:creationId xmlns:p14="http://schemas.microsoft.com/office/powerpoint/2010/main" val="4218507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22" y="-12491"/>
            <a:ext cx="12217443" cy="6882981"/>
          </a:xfrm>
          <a:prstGeom prst="rect">
            <a:avLst/>
          </a:prstGeom>
        </p:spPr>
      </p:pic>
      <p:sp>
        <p:nvSpPr>
          <p:cNvPr id="3" name="Прямоугольник 2"/>
          <p:cNvSpPr/>
          <p:nvPr/>
        </p:nvSpPr>
        <p:spPr>
          <a:xfrm>
            <a:off x="1961071" y="240912"/>
            <a:ext cx="9701841" cy="2062103"/>
          </a:xfrm>
          <a:prstGeom prst="rect">
            <a:avLst/>
          </a:prstGeom>
        </p:spPr>
        <p:txBody>
          <a:bodyPr wrap="square">
            <a:spAutoFit/>
          </a:bodyPr>
          <a:lstStyle/>
          <a:p>
            <a:pPr algn="ctr"/>
            <a:r>
              <a:rPr lang="ru-RU" sz="3200" b="1" dirty="0">
                <a:solidFill>
                  <a:srgbClr val="FF0000"/>
                </a:solidFill>
              </a:rPr>
              <a:t>Методические рекомендации по системе оценки достижения обучающимися планируемых результатов освоения программ начального общего, основного общего и среднего общего образования</a:t>
            </a:r>
          </a:p>
        </p:txBody>
      </p:sp>
      <p:pic>
        <p:nvPicPr>
          <p:cNvPr id="4" name="Рисунок 3"/>
          <p:cNvPicPr>
            <a:picLocks noChangeAspect="1"/>
          </p:cNvPicPr>
          <p:nvPr/>
        </p:nvPicPr>
        <p:blipFill>
          <a:blip r:embed="rId3"/>
          <a:stretch>
            <a:fillRect/>
          </a:stretch>
        </p:blipFill>
        <p:spPr>
          <a:xfrm>
            <a:off x="2137634" y="2692340"/>
            <a:ext cx="9089924" cy="3164098"/>
          </a:xfrm>
          <a:prstGeom prst="rect">
            <a:avLst/>
          </a:prstGeom>
        </p:spPr>
      </p:pic>
    </p:spTree>
    <p:extLst>
      <p:ext uri="{BB962C8B-B14F-4D97-AF65-F5344CB8AC3E}">
        <p14:creationId xmlns:p14="http://schemas.microsoft.com/office/powerpoint/2010/main" val="3043105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22" y="-12491"/>
            <a:ext cx="12217443" cy="6882981"/>
          </a:xfrm>
          <a:prstGeom prst="rect">
            <a:avLst/>
          </a:prstGeom>
        </p:spPr>
      </p:pic>
      <p:sp>
        <p:nvSpPr>
          <p:cNvPr id="3" name="TextBox 2"/>
          <p:cNvSpPr txBox="1"/>
          <p:nvPr/>
        </p:nvSpPr>
        <p:spPr>
          <a:xfrm>
            <a:off x="1716656" y="112143"/>
            <a:ext cx="4804913" cy="5816977"/>
          </a:xfrm>
          <a:prstGeom prst="rect">
            <a:avLst/>
          </a:prstGeom>
          <a:noFill/>
        </p:spPr>
        <p:txBody>
          <a:bodyPr wrap="square" rtlCol="0">
            <a:spAutoFit/>
          </a:bodyPr>
          <a:lstStyle/>
          <a:p>
            <a:pPr algn="just"/>
            <a:r>
              <a:rPr lang="ru-RU" sz="1600" dirty="0"/>
              <a:t>Внутреннее </a:t>
            </a:r>
            <a:r>
              <a:rPr lang="ru-RU" sz="1600" dirty="0" smtClean="0"/>
              <a:t>оценивание - предназначается  </a:t>
            </a:r>
            <a:r>
              <a:rPr lang="ru-RU" sz="1600" dirty="0"/>
              <a:t>для организации процесса обучения в классе по учебным предметам  и регулируется локальными актами образовательной </a:t>
            </a:r>
            <a:r>
              <a:rPr lang="ru-RU" sz="1600" dirty="0" smtClean="0"/>
              <a:t>организации.</a:t>
            </a:r>
          </a:p>
          <a:p>
            <a:pPr algn="just"/>
            <a:r>
              <a:rPr lang="ru-RU" sz="1600" b="1" i="1" dirty="0" smtClean="0">
                <a:solidFill>
                  <a:srgbClr val="FF0000"/>
                </a:solidFill>
              </a:rPr>
              <a:t>Текущая оценка- </a:t>
            </a:r>
            <a:r>
              <a:rPr lang="ru-RU" sz="1600" dirty="0" smtClean="0"/>
              <a:t>процедура </a:t>
            </a:r>
            <a:r>
              <a:rPr lang="ru-RU" sz="1600" dirty="0"/>
              <a:t>оценки </a:t>
            </a:r>
            <a:r>
              <a:rPr lang="ru-RU" sz="1600" u="sng" dirty="0"/>
              <a:t>индивидуального продвижения обучающихся в освоении программы учебного </a:t>
            </a:r>
            <a:r>
              <a:rPr lang="ru-RU" sz="1600" u="sng" dirty="0" smtClean="0"/>
              <a:t>предмета;  </a:t>
            </a:r>
            <a:r>
              <a:rPr lang="ru-RU" sz="1600" b="1" dirty="0" smtClean="0">
                <a:solidFill>
                  <a:srgbClr val="FF0000"/>
                </a:solidFill>
              </a:rPr>
              <a:t>Промежуточная аттестация -</a:t>
            </a:r>
            <a:r>
              <a:rPr lang="ru-RU" sz="1600" dirty="0" smtClean="0"/>
              <a:t> процедура </a:t>
            </a:r>
            <a:r>
              <a:rPr lang="ru-RU" sz="1600" dirty="0"/>
              <a:t>аттестации обучающихся по предмету (предметам), </a:t>
            </a:r>
            <a:r>
              <a:rPr lang="ru-RU" sz="1600" dirty="0" smtClean="0"/>
              <a:t>проводится </a:t>
            </a:r>
            <a:r>
              <a:rPr lang="ru-RU" sz="1600" dirty="0"/>
              <a:t>по итогам учебного года или иного учебного периода; </a:t>
            </a:r>
            <a:endParaRPr lang="ru-RU" sz="1600" dirty="0" smtClean="0"/>
          </a:p>
          <a:p>
            <a:pPr algn="just"/>
            <a:r>
              <a:rPr lang="ru-RU" sz="1600" dirty="0" smtClean="0"/>
              <a:t> </a:t>
            </a:r>
            <a:r>
              <a:rPr lang="ru-RU" sz="1600" b="1" dirty="0" smtClean="0">
                <a:solidFill>
                  <a:srgbClr val="FF0000"/>
                </a:solidFill>
              </a:rPr>
              <a:t>Стартовые </a:t>
            </a:r>
            <a:r>
              <a:rPr lang="ru-RU" sz="1600" b="1" dirty="0">
                <a:solidFill>
                  <a:srgbClr val="FF0000"/>
                </a:solidFill>
              </a:rPr>
              <a:t>(диагностические) работы</a:t>
            </a:r>
            <a:r>
              <a:rPr lang="ru-RU" sz="1600" dirty="0"/>
              <a:t>, направленные на </a:t>
            </a:r>
            <a:r>
              <a:rPr lang="ru-RU" sz="1600" u="sng" dirty="0"/>
              <a:t>оценку общей готовности обучающихся к обучению на данном уровне образования,</a:t>
            </a:r>
            <a:r>
              <a:rPr lang="ru-RU" sz="1600" dirty="0"/>
              <a:t> готовности обучающихся к прохождению государственной итоговой аттестации и других процедур оценки качества образования; </a:t>
            </a:r>
            <a:r>
              <a:rPr lang="ru-RU" sz="1600" b="1" dirty="0" smtClean="0">
                <a:solidFill>
                  <a:srgbClr val="FF0000"/>
                </a:solidFill>
              </a:rPr>
              <a:t>Комплексные </a:t>
            </a:r>
            <a:r>
              <a:rPr lang="ru-RU" sz="1600" b="1" dirty="0">
                <a:solidFill>
                  <a:srgbClr val="FF0000"/>
                </a:solidFill>
              </a:rPr>
              <a:t>(диагностические) работы</a:t>
            </a:r>
            <a:r>
              <a:rPr lang="ru-RU" sz="1600" dirty="0"/>
              <a:t>, направленные на оценку достижения обучающимися предметных и </a:t>
            </a:r>
            <a:r>
              <a:rPr lang="ru-RU" sz="1600" dirty="0" err="1"/>
              <a:t>метапредметных</a:t>
            </a:r>
            <a:r>
              <a:rPr lang="ru-RU" sz="1600" dirty="0"/>
              <a:t> образовательных результатов.</a:t>
            </a:r>
          </a:p>
          <a:p>
            <a:endParaRPr lang="ru-RU" dirty="0" smtClean="0"/>
          </a:p>
          <a:p>
            <a:endParaRPr lang="ru-RU" dirty="0"/>
          </a:p>
        </p:txBody>
      </p:sp>
      <p:sp>
        <p:nvSpPr>
          <p:cNvPr id="4" name="TextBox 3"/>
          <p:cNvSpPr txBox="1"/>
          <p:nvPr/>
        </p:nvSpPr>
        <p:spPr>
          <a:xfrm>
            <a:off x="7522235" y="232914"/>
            <a:ext cx="4063041" cy="3693319"/>
          </a:xfrm>
          <a:prstGeom prst="rect">
            <a:avLst/>
          </a:prstGeom>
          <a:noFill/>
        </p:spPr>
        <p:txBody>
          <a:bodyPr wrap="square" rtlCol="0">
            <a:spAutoFit/>
          </a:bodyPr>
          <a:lstStyle/>
          <a:p>
            <a:pPr algn="just"/>
            <a:r>
              <a:rPr lang="ru-RU" dirty="0" smtClean="0"/>
              <a:t>Внешнее оценивание</a:t>
            </a:r>
          </a:p>
          <a:p>
            <a:pPr algn="just"/>
            <a:r>
              <a:rPr lang="ru-RU" dirty="0" smtClean="0"/>
              <a:t> </a:t>
            </a:r>
            <a:r>
              <a:rPr lang="ru-RU" b="1" dirty="0" smtClean="0">
                <a:solidFill>
                  <a:srgbClr val="FF0000"/>
                </a:solidFill>
              </a:rPr>
              <a:t>государственная </a:t>
            </a:r>
            <a:r>
              <a:rPr lang="ru-RU" b="1" dirty="0">
                <a:solidFill>
                  <a:srgbClr val="FF0000"/>
                </a:solidFill>
              </a:rPr>
              <a:t>итоговая аттестация </a:t>
            </a:r>
            <a:r>
              <a:rPr lang="ru-RU" dirty="0"/>
              <a:t>(только для уровней основного общего и среднего общего образования</a:t>
            </a:r>
            <a:r>
              <a:rPr lang="ru-RU" dirty="0" smtClean="0"/>
              <a:t>);</a:t>
            </a:r>
          </a:p>
          <a:p>
            <a:pPr algn="just"/>
            <a:r>
              <a:rPr lang="ru-RU" b="1" dirty="0">
                <a:solidFill>
                  <a:srgbClr val="FF0000"/>
                </a:solidFill>
              </a:rPr>
              <a:t>всероссийские проверочные работы </a:t>
            </a:r>
            <a:r>
              <a:rPr lang="ru-RU" dirty="0"/>
              <a:t>как комплексный проект в области оценки качества образования, направленный на развитие единого образовательного пространства в Российской Федерации; </a:t>
            </a:r>
            <a:r>
              <a:rPr lang="ru-RU" b="1" dirty="0">
                <a:solidFill>
                  <a:srgbClr val="FF0000"/>
                </a:solidFill>
              </a:rPr>
              <a:t>мониторинговые исследования </a:t>
            </a:r>
            <a:r>
              <a:rPr lang="ru-RU" dirty="0"/>
              <a:t>федерального, регионального  и муниципального уровней. </a:t>
            </a:r>
          </a:p>
        </p:txBody>
      </p:sp>
      <p:sp>
        <p:nvSpPr>
          <p:cNvPr id="5" name="TextBox 4"/>
          <p:cNvSpPr txBox="1"/>
          <p:nvPr/>
        </p:nvSpPr>
        <p:spPr>
          <a:xfrm>
            <a:off x="2001328" y="5615796"/>
            <a:ext cx="9523563" cy="646331"/>
          </a:xfrm>
          <a:prstGeom prst="rect">
            <a:avLst/>
          </a:prstGeom>
          <a:noFill/>
        </p:spPr>
        <p:txBody>
          <a:bodyPr wrap="square" rtlCol="0">
            <a:spAutoFit/>
          </a:bodyPr>
          <a:lstStyle/>
          <a:p>
            <a:r>
              <a:rPr lang="ru-RU" dirty="0" smtClean="0"/>
              <a:t>Ориентированы на </a:t>
            </a:r>
            <a:r>
              <a:rPr lang="ru-RU" dirty="0"/>
              <a:t>требования ФГОС общего образования, </a:t>
            </a:r>
            <a:r>
              <a:rPr lang="ru-RU" dirty="0" smtClean="0"/>
              <a:t>являются элементами </a:t>
            </a:r>
            <a:r>
              <a:rPr lang="ru-RU" dirty="0"/>
              <a:t>единой системы оценки образовательных результатов обучающихся. </a:t>
            </a:r>
          </a:p>
        </p:txBody>
      </p:sp>
    </p:spTree>
    <p:extLst>
      <p:ext uri="{BB962C8B-B14F-4D97-AF65-F5344CB8AC3E}">
        <p14:creationId xmlns:p14="http://schemas.microsoft.com/office/powerpoint/2010/main" val="3540978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217443" cy="6882981"/>
          </a:xfrm>
          <a:prstGeom prst="rect">
            <a:avLst/>
          </a:prstGeom>
        </p:spPr>
      </p:pic>
      <p:sp>
        <p:nvSpPr>
          <p:cNvPr id="3" name="Прямоугольник 2"/>
          <p:cNvSpPr/>
          <p:nvPr/>
        </p:nvSpPr>
        <p:spPr>
          <a:xfrm>
            <a:off x="1906439" y="121095"/>
            <a:ext cx="9825486" cy="830997"/>
          </a:xfrm>
          <a:prstGeom prst="rect">
            <a:avLst/>
          </a:prstGeom>
        </p:spPr>
        <p:txBody>
          <a:bodyPr wrap="square">
            <a:spAutoFit/>
          </a:bodyPr>
          <a:lstStyle/>
          <a:p>
            <a:pPr algn="ctr"/>
            <a:r>
              <a:rPr lang="ru-RU" sz="2400" b="1" dirty="0">
                <a:solidFill>
                  <a:srgbClr val="FF0000"/>
                </a:solidFill>
              </a:rPr>
              <a:t>Особенности системы оценки достижения планируемых результатов освоения образовательной программы. </a:t>
            </a:r>
          </a:p>
        </p:txBody>
      </p:sp>
      <p:sp>
        <p:nvSpPr>
          <p:cNvPr id="4" name="Прямоугольник 3"/>
          <p:cNvSpPr/>
          <p:nvPr/>
        </p:nvSpPr>
        <p:spPr>
          <a:xfrm>
            <a:off x="1710905" y="1871607"/>
            <a:ext cx="9900249" cy="3139321"/>
          </a:xfrm>
          <a:prstGeom prst="rect">
            <a:avLst/>
          </a:prstGeom>
        </p:spPr>
        <p:txBody>
          <a:bodyPr wrap="square">
            <a:spAutoFit/>
          </a:bodyPr>
          <a:lstStyle/>
          <a:p>
            <a:r>
              <a:rPr lang="ru-RU" b="1" dirty="0" smtClean="0">
                <a:solidFill>
                  <a:srgbClr val="FF0000"/>
                </a:solidFill>
              </a:rPr>
              <a:t>Личностные результаты</a:t>
            </a:r>
          </a:p>
          <a:p>
            <a:pPr algn="just"/>
            <a:r>
              <a:rPr lang="ru-RU" dirty="0" smtClean="0"/>
              <a:t>Цель  </a:t>
            </a:r>
            <a:r>
              <a:rPr lang="ru-RU" b="1" dirty="0" smtClean="0"/>
              <a:t>- не </a:t>
            </a:r>
            <a:r>
              <a:rPr lang="ru-RU" dirty="0"/>
              <a:t>определение персонифицированного уровня развития качеств личности обучающегося, а получение общего представления о воспитательной деятельности образовательной организации и </a:t>
            </a:r>
            <a:r>
              <a:rPr lang="ru-RU" dirty="0" err="1"/>
              <a:t>еѐ</a:t>
            </a:r>
            <a:r>
              <a:rPr lang="ru-RU" dirty="0"/>
              <a:t> влиянии на коллектив обучающихся: что удалось достичь, изменить, скорректировать,  а что является предметом специальной работы в </a:t>
            </a:r>
            <a:r>
              <a:rPr lang="ru-RU" dirty="0" smtClean="0"/>
              <a:t>будущем (Внешние и внутренние </a:t>
            </a:r>
            <a:r>
              <a:rPr lang="ru-RU" dirty="0" err="1" smtClean="0"/>
              <a:t>неперсонифицированные</a:t>
            </a:r>
            <a:r>
              <a:rPr lang="ru-RU" dirty="0" smtClean="0"/>
              <a:t> мониторинговые исследования. </a:t>
            </a:r>
          </a:p>
          <a:p>
            <a:pPr algn="just"/>
            <a:r>
              <a:rPr lang="ru-RU" dirty="0" smtClean="0"/>
              <a:t>Инструментарий разрабатывается </a:t>
            </a:r>
            <a:r>
              <a:rPr lang="ru-RU" dirty="0"/>
              <a:t>централизованно на федеральном или региональном уровне и основывается на общепринятых  в профессиональном сообществе методиках психолого-педагогической </a:t>
            </a:r>
            <a:r>
              <a:rPr lang="ru-RU" dirty="0" smtClean="0"/>
              <a:t>диагностики). </a:t>
            </a:r>
          </a:p>
          <a:p>
            <a:pPr algn="just"/>
            <a:r>
              <a:rPr lang="ru-RU" dirty="0" smtClean="0"/>
              <a:t>Результаты</a:t>
            </a:r>
            <a:r>
              <a:rPr lang="ru-RU" dirty="0"/>
              <a:t>, полученные в ходе этих оценочных процедур, допускается использовать только в виде агрегированных (усредненных, анонимных) данных. </a:t>
            </a:r>
          </a:p>
        </p:txBody>
      </p:sp>
    </p:spTree>
    <p:extLst>
      <p:ext uri="{BB962C8B-B14F-4D97-AF65-F5344CB8AC3E}">
        <p14:creationId xmlns:p14="http://schemas.microsoft.com/office/powerpoint/2010/main" val="42406219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22" y="-12491"/>
            <a:ext cx="12217443" cy="6882981"/>
          </a:xfrm>
          <a:prstGeom prst="rect">
            <a:avLst/>
          </a:prstGeom>
        </p:spPr>
      </p:pic>
      <p:sp>
        <p:nvSpPr>
          <p:cNvPr id="3" name="Прямоугольник 2"/>
          <p:cNvSpPr/>
          <p:nvPr/>
        </p:nvSpPr>
        <p:spPr>
          <a:xfrm>
            <a:off x="1940942" y="966158"/>
            <a:ext cx="10136039" cy="5355312"/>
          </a:xfrm>
          <a:prstGeom prst="rect">
            <a:avLst/>
          </a:prstGeom>
        </p:spPr>
        <p:txBody>
          <a:bodyPr wrap="square">
            <a:spAutoFit/>
          </a:bodyPr>
          <a:lstStyle/>
          <a:p>
            <a:pPr algn="just"/>
            <a:r>
              <a:rPr lang="ru-RU" b="1" dirty="0" err="1" smtClean="0">
                <a:solidFill>
                  <a:srgbClr val="FF0000"/>
                </a:solidFill>
              </a:rPr>
              <a:t>Метапредметные</a:t>
            </a:r>
            <a:r>
              <a:rPr lang="ru-RU" b="1" dirty="0" smtClean="0">
                <a:solidFill>
                  <a:srgbClr val="FF0000"/>
                </a:solidFill>
              </a:rPr>
              <a:t> результаты</a:t>
            </a:r>
          </a:p>
          <a:p>
            <a:pPr algn="just"/>
            <a:r>
              <a:rPr lang="ru-RU" dirty="0" smtClean="0"/>
              <a:t>Важно </a:t>
            </a:r>
            <a:r>
              <a:rPr lang="ru-RU" dirty="0"/>
              <a:t>понимать и разделять оценку </a:t>
            </a:r>
            <a:r>
              <a:rPr lang="ru-RU" dirty="0" err="1"/>
              <a:t>сформированности</a:t>
            </a:r>
            <a:r>
              <a:rPr lang="ru-RU" b="1" dirty="0"/>
              <a:t>:  </a:t>
            </a:r>
            <a:endParaRPr lang="ru-RU" b="1" dirty="0" smtClean="0"/>
          </a:p>
          <a:p>
            <a:pPr algn="just"/>
            <a:r>
              <a:rPr lang="ru-RU" b="1" dirty="0" smtClean="0"/>
              <a:t>отдельных </a:t>
            </a:r>
            <a:r>
              <a:rPr lang="ru-RU" b="1" dirty="0" err="1"/>
              <a:t>метапредметных</a:t>
            </a:r>
            <a:r>
              <a:rPr lang="ru-RU" b="1" dirty="0"/>
              <a:t> результатов </a:t>
            </a:r>
            <a:r>
              <a:rPr lang="ru-RU" dirty="0"/>
              <a:t>в ходе итоговой оценки достижения </a:t>
            </a:r>
            <a:r>
              <a:rPr lang="ru-RU" dirty="0" err="1"/>
              <a:t>метапредметных</a:t>
            </a:r>
            <a:r>
              <a:rPr lang="ru-RU" dirty="0"/>
              <a:t> результатов (</a:t>
            </a:r>
            <a:r>
              <a:rPr lang="ru-RU" dirty="0" smtClean="0"/>
              <a:t>защита </a:t>
            </a:r>
            <a:r>
              <a:rPr lang="ru-RU" dirty="0"/>
              <a:t>индивидуального проекта по отдельным учебным предметам или на </a:t>
            </a:r>
            <a:r>
              <a:rPr lang="ru-RU" dirty="0" err="1"/>
              <a:t>межпредметной</a:t>
            </a:r>
            <a:r>
              <a:rPr lang="ru-RU" dirty="0"/>
              <a:t> </a:t>
            </a:r>
            <a:r>
              <a:rPr lang="ru-RU" dirty="0" smtClean="0"/>
              <a:t>основе  </a:t>
            </a:r>
            <a:r>
              <a:rPr lang="ru-RU" dirty="0" smtClean="0">
                <a:solidFill>
                  <a:srgbClr val="FF0000"/>
                </a:solidFill>
              </a:rPr>
              <a:t>КРИТЕРИИ!!!</a:t>
            </a:r>
            <a:r>
              <a:rPr lang="ru-RU" dirty="0" smtClean="0"/>
              <a:t>); </a:t>
            </a:r>
          </a:p>
          <a:p>
            <a:pPr algn="just"/>
            <a:r>
              <a:rPr lang="ru-RU" b="1" dirty="0" smtClean="0"/>
              <a:t>собственно </a:t>
            </a:r>
            <a:r>
              <a:rPr lang="ru-RU" b="1" dirty="0" err="1"/>
              <a:t>метапредметных</a:t>
            </a:r>
            <a:r>
              <a:rPr lang="ru-RU" b="1" dirty="0"/>
              <a:t> действий</a:t>
            </a:r>
            <a:r>
              <a:rPr lang="ru-RU" dirty="0"/>
              <a:t>, построенную на содержании различных предметов и </a:t>
            </a:r>
            <a:r>
              <a:rPr lang="ru-RU" dirty="0" err="1"/>
              <a:t>внеучебных</a:t>
            </a:r>
            <a:r>
              <a:rPr lang="ru-RU" dirty="0"/>
              <a:t> ситуаций, при этом оценивается способность применения (переноса) </a:t>
            </a:r>
            <a:r>
              <a:rPr lang="ru-RU" dirty="0" err="1"/>
              <a:t>метапредметных</a:t>
            </a:r>
            <a:r>
              <a:rPr lang="ru-RU" dirty="0"/>
              <a:t> действий, сформированных на отдельных предметах, при решении различных </a:t>
            </a:r>
            <a:r>
              <a:rPr lang="ru-RU" dirty="0" smtClean="0"/>
              <a:t>задач</a:t>
            </a:r>
            <a:r>
              <a:rPr lang="ru-RU" dirty="0"/>
              <a:t> (</a:t>
            </a:r>
            <a:r>
              <a:rPr lang="ru-RU" dirty="0" err="1"/>
              <a:t>метапредметные</a:t>
            </a:r>
            <a:r>
              <a:rPr lang="ru-RU" dirty="0"/>
              <a:t> действия, как правило, формируются и оцениваются как неотъемлемый элемент выполняемого учебного задания по предмету. Поэтому крайне важен отбор моделей учебных заданий, которые учитель предъявляет учащимся  для формирования </a:t>
            </a:r>
            <a:r>
              <a:rPr lang="ru-RU" dirty="0" err="1"/>
              <a:t>метапредметных</a:t>
            </a:r>
            <a:r>
              <a:rPr lang="ru-RU" dirty="0"/>
              <a:t> результатов и их оценки. Необходимо наполнить учебный процесс такими моделями заданий и учебных ситуаций,  в которых естественными элементами являются познавательные действия (логические, исследовательские, работа с информацией), коммуникативные </a:t>
            </a:r>
            <a:r>
              <a:rPr lang="ru-RU" dirty="0" smtClean="0"/>
              <a:t>действия</a:t>
            </a:r>
            <a:r>
              <a:rPr lang="ru-RU" dirty="0"/>
              <a:t>, проявляющиеся как в ходе выполнения учебных заданий,  так и в ходе взаимодействия и совместной деятельности, регулятивные действия. </a:t>
            </a:r>
            <a:endParaRPr lang="ru-RU" dirty="0" smtClean="0"/>
          </a:p>
          <a:p>
            <a:pPr algn="just"/>
            <a:endParaRPr lang="ru-RU" dirty="0"/>
          </a:p>
          <a:p>
            <a:pPr algn="just"/>
            <a:r>
              <a:rPr lang="ru-RU" dirty="0" smtClean="0"/>
              <a:t>Основной </a:t>
            </a:r>
            <a:r>
              <a:rPr lang="ru-RU" dirty="0"/>
              <a:t>процедурой итоговой оценки достижения </a:t>
            </a:r>
            <a:r>
              <a:rPr lang="ru-RU" dirty="0" err="1"/>
              <a:t>метапредметных</a:t>
            </a:r>
            <a:r>
              <a:rPr lang="ru-RU" dirty="0"/>
              <a:t> результатов является защита итогового индивидуального проекта. </a:t>
            </a:r>
          </a:p>
        </p:txBody>
      </p:sp>
      <p:pic>
        <p:nvPicPr>
          <p:cNvPr id="4" name="Рисунок 3"/>
          <p:cNvPicPr>
            <a:picLocks noChangeAspect="1"/>
          </p:cNvPicPr>
          <p:nvPr/>
        </p:nvPicPr>
        <p:blipFill>
          <a:blip r:embed="rId3"/>
          <a:stretch>
            <a:fillRect/>
          </a:stretch>
        </p:blipFill>
        <p:spPr>
          <a:xfrm>
            <a:off x="1802921" y="127652"/>
            <a:ext cx="9808234" cy="774259"/>
          </a:xfrm>
          <a:prstGeom prst="rect">
            <a:avLst/>
          </a:prstGeom>
        </p:spPr>
      </p:pic>
    </p:spTree>
    <p:extLst>
      <p:ext uri="{BB962C8B-B14F-4D97-AF65-F5344CB8AC3E}">
        <p14:creationId xmlns:p14="http://schemas.microsoft.com/office/powerpoint/2010/main" val="2766461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22" y="-12491"/>
            <a:ext cx="12217443" cy="6882981"/>
          </a:xfrm>
          <a:prstGeom prst="rect">
            <a:avLst/>
          </a:prstGeom>
        </p:spPr>
      </p:pic>
      <p:sp>
        <p:nvSpPr>
          <p:cNvPr id="3" name="Прямоугольник 2"/>
          <p:cNvSpPr/>
          <p:nvPr/>
        </p:nvSpPr>
        <p:spPr>
          <a:xfrm>
            <a:off x="2011052" y="1090293"/>
            <a:ext cx="9895002" cy="5909310"/>
          </a:xfrm>
          <a:prstGeom prst="rect">
            <a:avLst/>
          </a:prstGeom>
        </p:spPr>
        <p:txBody>
          <a:bodyPr wrap="square">
            <a:spAutoFit/>
          </a:bodyPr>
          <a:lstStyle/>
          <a:p>
            <a:pPr algn="just"/>
            <a:r>
              <a:rPr lang="ru-RU" b="1" dirty="0" smtClean="0">
                <a:solidFill>
                  <a:srgbClr val="FF0000"/>
                </a:solidFill>
              </a:rPr>
              <a:t>Предметные результаты</a:t>
            </a:r>
          </a:p>
          <a:p>
            <a:pPr algn="just"/>
            <a:r>
              <a:rPr lang="ru-RU" dirty="0" smtClean="0"/>
              <a:t>Оценка </a:t>
            </a:r>
            <a:r>
              <a:rPr lang="ru-RU" dirty="0"/>
              <a:t>достижения обучающимися планируемых результатов по отдельным учебным </a:t>
            </a:r>
            <a:r>
              <a:rPr lang="ru-RU" dirty="0" smtClean="0"/>
              <a:t>предметам.</a:t>
            </a:r>
          </a:p>
          <a:p>
            <a:pPr algn="just"/>
            <a:r>
              <a:rPr lang="ru-RU" u="sng" dirty="0" smtClean="0"/>
              <a:t>Критерии</a:t>
            </a:r>
            <a:r>
              <a:rPr lang="ru-RU" u="sng" dirty="0"/>
              <a:t>: знание и понимание, применение, функциональность</a:t>
            </a:r>
            <a:r>
              <a:rPr lang="ru-RU" u="sng" dirty="0" smtClean="0"/>
              <a:t>.</a:t>
            </a:r>
          </a:p>
          <a:p>
            <a:pPr algn="just"/>
            <a:r>
              <a:rPr lang="ru-RU" b="1" dirty="0" smtClean="0">
                <a:solidFill>
                  <a:srgbClr val="FF0000"/>
                </a:solidFill>
              </a:rPr>
              <a:t>Знание </a:t>
            </a:r>
            <a:r>
              <a:rPr lang="ru-RU" b="1" dirty="0">
                <a:solidFill>
                  <a:srgbClr val="FF0000"/>
                </a:solidFill>
              </a:rPr>
              <a:t>и </a:t>
            </a:r>
            <a:r>
              <a:rPr lang="ru-RU" b="1" dirty="0" smtClean="0">
                <a:solidFill>
                  <a:srgbClr val="FF0000"/>
                </a:solidFill>
              </a:rPr>
              <a:t>понимание</a:t>
            </a:r>
            <a:r>
              <a:rPr lang="ru-RU" dirty="0" smtClean="0"/>
              <a:t>: </a:t>
            </a:r>
            <a:r>
              <a:rPr lang="ru-RU" dirty="0"/>
              <a:t>включает знание и понимание роли изучаемой области знания и (или) вида деятельности в различных контекстах, знание и понимание терминологии, понятий и идей, а также процедурных знаний или алгоритмов.</a:t>
            </a:r>
            <a:endParaRPr lang="ru-RU" dirty="0" smtClean="0"/>
          </a:p>
          <a:p>
            <a:pPr algn="just"/>
            <a:r>
              <a:rPr lang="ru-RU" b="1" dirty="0" smtClean="0">
                <a:solidFill>
                  <a:srgbClr val="FF0000"/>
                </a:solidFill>
              </a:rPr>
              <a:t>Применение</a:t>
            </a:r>
            <a:r>
              <a:rPr lang="ru-RU" dirty="0" smtClean="0"/>
              <a:t>: </a:t>
            </a:r>
            <a:r>
              <a:rPr lang="ru-RU" dirty="0"/>
              <a:t>использование изучаемого материала при решении учебных задач, различающихся сложностью предметного содержания, сочетанием универсальных познавательных действий и операций, степенью проработанности в учебном процессе</a:t>
            </a:r>
            <a:r>
              <a:rPr lang="ru-RU" dirty="0" smtClean="0"/>
              <a:t>; </a:t>
            </a:r>
            <a:endParaRPr lang="ru-RU" dirty="0"/>
          </a:p>
          <a:p>
            <a:pPr algn="just"/>
            <a:r>
              <a:rPr lang="ru-RU" dirty="0"/>
              <a:t>использование специфических для предмета способов действий и видов деятельности по получению нового знания, его интерпретации, применению и преобразованию при решении учебных задач/проблем, в том числе в ходе поисковой деятельности, учебно-исследовательской и учебно-проектной </a:t>
            </a:r>
            <a:r>
              <a:rPr lang="ru-RU" dirty="0" smtClean="0"/>
              <a:t>деятельности</a:t>
            </a:r>
          </a:p>
          <a:p>
            <a:pPr algn="just"/>
            <a:r>
              <a:rPr lang="ru-RU" b="1" dirty="0" smtClean="0">
                <a:solidFill>
                  <a:srgbClr val="FF0000"/>
                </a:solidFill>
              </a:rPr>
              <a:t>Функциональность</a:t>
            </a:r>
            <a:r>
              <a:rPr lang="ru-RU" dirty="0" smtClean="0"/>
              <a:t>: </a:t>
            </a:r>
            <a:r>
              <a:rPr lang="ru-RU" dirty="0"/>
              <a:t>включает осознанное использование приобретенных знаний и способов действий при решении </a:t>
            </a:r>
            <a:r>
              <a:rPr lang="ru-RU" dirty="0" err="1"/>
              <a:t>внеучебных</a:t>
            </a:r>
            <a:r>
              <a:rPr lang="ru-RU" dirty="0"/>
              <a:t> проблем, различающихся сложностью предметного содержания, читательских умений, контекста, а также сочетанием когнитивных операций.</a:t>
            </a:r>
          </a:p>
          <a:p>
            <a:pPr algn="just"/>
            <a:endParaRPr lang="ru-RU" dirty="0"/>
          </a:p>
          <a:p>
            <a:pPr algn="just"/>
            <a:r>
              <a:rPr lang="ru-RU" dirty="0"/>
              <a:t>Оценка функциональной грамотности направлена на выявление способности обучающихся применять предметные знания и умения во </a:t>
            </a:r>
            <a:r>
              <a:rPr lang="ru-RU" dirty="0" err="1"/>
              <a:t>внеучебной</a:t>
            </a:r>
            <a:r>
              <a:rPr lang="ru-RU" dirty="0"/>
              <a:t> ситуации, в реальной жизни.</a:t>
            </a:r>
            <a:endParaRPr lang="ru-RU" dirty="0" smtClean="0"/>
          </a:p>
          <a:p>
            <a:endParaRPr lang="ru-RU" dirty="0"/>
          </a:p>
          <a:p>
            <a:endParaRPr lang="ru-RU" dirty="0"/>
          </a:p>
        </p:txBody>
      </p:sp>
      <p:pic>
        <p:nvPicPr>
          <p:cNvPr id="4" name="Рисунок 3"/>
          <p:cNvPicPr>
            <a:picLocks noChangeAspect="1"/>
          </p:cNvPicPr>
          <p:nvPr/>
        </p:nvPicPr>
        <p:blipFill>
          <a:blip r:embed="rId3"/>
          <a:stretch>
            <a:fillRect/>
          </a:stretch>
        </p:blipFill>
        <p:spPr>
          <a:xfrm>
            <a:off x="1624976" y="151772"/>
            <a:ext cx="9809314" cy="774259"/>
          </a:xfrm>
          <a:prstGeom prst="rect">
            <a:avLst/>
          </a:prstGeom>
        </p:spPr>
      </p:pic>
    </p:spTree>
    <p:extLst>
      <p:ext uri="{BB962C8B-B14F-4D97-AF65-F5344CB8AC3E}">
        <p14:creationId xmlns:p14="http://schemas.microsoft.com/office/powerpoint/2010/main" val="1589753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217443" cy="6882981"/>
          </a:xfrm>
          <a:prstGeom prst="rect">
            <a:avLst/>
          </a:prstGeom>
        </p:spPr>
      </p:pic>
      <p:pic>
        <p:nvPicPr>
          <p:cNvPr id="3" name="Рисунок 2"/>
          <p:cNvPicPr>
            <a:picLocks noChangeAspect="1"/>
          </p:cNvPicPr>
          <p:nvPr/>
        </p:nvPicPr>
        <p:blipFill>
          <a:blip r:embed="rId3"/>
          <a:stretch>
            <a:fillRect/>
          </a:stretch>
        </p:blipFill>
        <p:spPr>
          <a:xfrm>
            <a:off x="2931540" y="338286"/>
            <a:ext cx="8138865" cy="1713124"/>
          </a:xfrm>
          <a:prstGeom prst="rect">
            <a:avLst/>
          </a:prstGeom>
        </p:spPr>
      </p:pic>
      <p:pic>
        <p:nvPicPr>
          <p:cNvPr id="4" name="Рисунок 3"/>
          <p:cNvPicPr>
            <a:picLocks noChangeAspect="1"/>
          </p:cNvPicPr>
          <p:nvPr/>
        </p:nvPicPr>
        <p:blipFill>
          <a:blip r:embed="rId4"/>
          <a:stretch>
            <a:fillRect/>
          </a:stretch>
        </p:blipFill>
        <p:spPr>
          <a:xfrm>
            <a:off x="3062614" y="2571175"/>
            <a:ext cx="7876715" cy="3792041"/>
          </a:xfrm>
          <a:prstGeom prst="rect">
            <a:avLst/>
          </a:prstGeom>
        </p:spPr>
      </p:pic>
    </p:spTree>
    <p:extLst>
      <p:ext uri="{BB962C8B-B14F-4D97-AF65-F5344CB8AC3E}">
        <p14:creationId xmlns:p14="http://schemas.microsoft.com/office/powerpoint/2010/main" val="3546157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82400"/>
            <a:ext cx="12217443" cy="6882981"/>
          </a:xfrm>
          <a:prstGeom prst="rect">
            <a:avLst/>
          </a:prstGeom>
        </p:spPr>
      </p:pic>
      <p:sp>
        <p:nvSpPr>
          <p:cNvPr id="5" name="TextBox 4"/>
          <p:cNvSpPr txBox="1"/>
          <p:nvPr/>
        </p:nvSpPr>
        <p:spPr>
          <a:xfrm>
            <a:off x="1992702" y="224287"/>
            <a:ext cx="9264770" cy="584775"/>
          </a:xfrm>
          <a:prstGeom prst="rect">
            <a:avLst/>
          </a:prstGeom>
          <a:noFill/>
        </p:spPr>
        <p:txBody>
          <a:bodyPr wrap="square" rtlCol="0">
            <a:spAutoFit/>
          </a:bodyPr>
          <a:lstStyle/>
          <a:p>
            <a:pPr algn="ctr"/>
            <a:r>
              <a:rPr lang="ru-RU" sz="3200" b="1" dirty="0">
                <a:solidFill>
                  <a:srgbClr val="FF0000"/>
                </a:solidFill>
              </a:rPr>
              <a:t>Концепция ЕФС разработана во исполнение:</a:t>
            </a:r>
          </a:p>
        </p:txBody>
      </p:sp>
      <p:pic>
        <p:nvPicPr>
          <p:cNvPr id="6" name="Рисунок 5"/>
          <p:cNvPicPr>
            <a:picLocks noChangeAspect="1"/>
          </p:cNvPicPr>
          <p:nvPr/>
        </p:nvPicPr>
        <p:blipFill>
          <a:blip r:embed="rId3"/>
          <a:stretch>
            <a:fillRect/>
          </a:stretch>
        </p:blipFill>
        <p:spPr>
          <a:xfrm>
            <a:off x="1992702" y="1501241"/>
            <a:ext cx="9004946" cy="3759744"/>
          </a:xfrm>
          <a:prstGeom prst="rect">
            <a:avLst/>
          </a:prstGeom>
        </p:spPr>
      </p:pic>
    </p:spTree>
    <p:extLst>
      <p:ext uri="{BB962C8B-B14F-4D97-AF65-F5344CB8AC3E}">
        <p14:creationId xmlns:p14="http://schemas.microsoft.com/office/powerpoint/2010/main" val="895173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22" y="-12491"/>
            <a:ext cx="12217443" cy="6882981"/>
          </a:xfrm>
          <a:prstGeom prst="rect">
            <a:avLst/>
          </a:prstGeom>
        </p:spPr>
      </p:pic>
      <p:pic>
        <p:nvPicPr>
          <p:cNvPr id="3" name="Рисунок 2"/>
          <p:cNvPicPr>
            <a:picLocks noChangeAspect="1"/>
          </p:cNvPicPr>
          <p:nvPr/>
        </p:nvPicPr>
        <p:blipFill>
          <a:blip r:embed="rId3"/>
          <a:stretch>
            <a:fillRect/>
          </a:stretch>
        </p:blipFill>
        <p:spPr>
          <a:xfrm>
            <a:off x="1966823" y="142481"/>
            <a:ext cx="9154643" cy="1852787"/>
          </a:xfrm>
          <a:prstGeom prst="rect">
            <a:avLst/>
          </a:prstGeom>
        </p:spPr>
      </p:pic>
      <p:pic>
        <p:nvPicPr>
          <p:cNvPr id="4" name="Рисунок 3"/>
          <p:cNvPicPr>
            <a:picLocks noChangeAspect="1"/>
          </p:cNvPicPr>
          <p:nvPr/>
        </p:nvPicPr>
        <p:blipFill>
          <a:blip r:embed="rId4"/>
          <a:stretch>
            <a:fillRect/>
          </a:stretch>
        </p:blipFill>
        <p:spPr>
          <a:xfrm>
            <a:off x="1792510" y="2441128"/>
            <a:ext cx="9503267" cy="3983502"/>
          </a:xfrm>
          <a:prstGeom prst="rect">
            <a:avLst/>
          </a:prstGeom>
        </p:spPr>
      </p:pic>
    </p:spTree>
    <p:extLst>
      <p:ext uri="{BB962C8B-B14F-4D97-AF65-F5344CB8AC3E}">
        <p14:creationId xmlns:p14="http://schemas.microsoft.com/office/powerpoint/2010/main" val="3276012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22" y="-12491"/>
            <a:ext cx="12217443" cy="6882981"/>
          </a:xfrm>
          <a:prstGeom prst="rect">
            <a:avLst/>
          </a:prstGeom>
        </p:spPr>
      </p:pic>
      <p:pic>
        <p:nvPicPr>
          <p:cNvPr id="3" name="Рисунок 2"/>
          <p:cNvPicPr>
            <a:picLocks noChangeAspect="1"/>
          </p:cNvPicPr>
          <p:nvPr/>
        </p:nvPicPr>
        <p:blipFill>
          <a:blip r:embed="rId3"/>
          <a:stretch>
            <a:fillRect/>
          </a:stretch>
        </p:blipFill>
        <p:spPr>
          <a:xfrm>
            <a:off x="1887903" y="1716190"/>
            <a:ext cx="9332538" cy="4719115"/>
          </a:xfrm>
          <a:prstGeom prst="rect">
            <a:avLst/>
          </a:prstGeom>
        </p:spPr>
      </p:pic>
      <p:pic>
        <p:nvPicPr>
          <p:cNvPr id="4" name="Рисунок 3"/>
          <p:cNvPicPr>
            <a:picLocks noChangeAspect="1"/>
          </p:cNvPicPr>
          <p:nvPr/>
        </p:nvPicPr>
        <p:blipFill>
          <a:blip r:embed="rId4"/>
          <a:stretch>
            <a:fillRect/>
          </a:stretch>
        </p:blipFill>
        <p:spPr>
          <a:xfrm>
            <a:off x="1467473" y="318142"/>
            <a:ext cx="10516511" cy="1304657"/>
          </a:xfrm>
          <a:prstGeom prst="rect">
            <a:avLst/>
          </a:prstGeom>
        </p:spPr>
      </p:pic>
    </p:spTree>
    <p:extLst>
      <p:ext uri="{BB962C8B-B14F-4D97-AF65-F5344CB8AC3E}">
        <p14:creationId xmlns:p14="http://schemas.microsoft.com/office/powerpoint/2010/main" val="16998083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217443" cy="6882981"/>
          </a:xfrm>
          <a:prstGeom prst="rect">
            <a:avLst/>
          </a:prstGeom>
        </p:spPr>
      </p:pic>
      <p:pic>
        <p:nvPicPr>
          <p:cNvPr id="3" name="Рисунок 2"/>
          <p:cNvPicPr>
            <a:picLocks noChangeAspect="1"/>
          </p:cNvPicPr>
          <p:nvPr/>
        </p:nvPicPr>
        <p:blipFill>
          <a:blip r:embed="rId3"/>
          <a:stretch>
            <a:fillRect/>
          </a:stretch>
        </p:blipFill>
        <p:spPr>
          <a:xfrm>
            <a:off x="2096219" y="1850747"/>
            <a:ext cx="9051181" cy="3747795"/>
          </a:xfrm>
          <a:prstGeom prst="rect">
            <a:avLst/>
          </a:prstGeom>
        </p:spPr>
      </p:pic>
      <p:sp>
        <p:nvSpPr>
          <p:cNvPr id="4" name="TextBox 3"/>
          <p:cNvSpPr txBox="1"/>
          <p:nvPr/>
        </p:nvSpPr>
        <p:spPr>
          <a:xfrm>
            <a:off x="2096219" y="439947"/>
            <a:ext cx="8384875" cy="584775"/>
          </a:xfrm>
          <a:prstGeom prst="rect">
            <a:avLst/>
          </a:prstGeom>
          <a:noFill/>
        </p:spPr>
        <p:txBody>
          <a:bodyPr wrap="square" rtlCol="0">
            <a:spAutoFit/>
          </a:bodyPr>
          <a:lstStyle/>
          <a:p>
            <a:pPr algn="ctr"/>
            <a:r>
              <a:rPr lang="ru-RU" sz="3200" b="1" dirty="0" smtClean="0">
                <a:solidFill>
                  <a:srgbClr val="FF0000"/>
                </a:solidFill>
              </a:rPr>
              <a:t>Цель создания ЕФС</a:t>
            </a:r>
            <a:endParaRPr lang="ru-RU" sz="3200" b="1" dirty="0">
              <a:solidFill>
                <a:srgbClr val="FF0000"/>
              </a:solidFill>
            </a:endParaRPr>
          </a:p>
        </p:txBody>
      </p:sp>
    </p:spTree>
    <p:extLst>
      <p:ext uri="{BB962C8B-B14F-4D97-AF65-F5344CB8AC3E}">
        <p14:creationId xmlns:p14="http://schemas.microsoft.com/office/powerpoint/2010/main" val="3027412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217443" cy="6882981"/>
          </a:xfrm>
          <a:prstGeom prst="rect">
            <a:avLst/>
          </a:prstGeom>
        </p:spPr>
      </p:pic>
      <p:sp>
        <p:nvSpPr>
          <p:cNvPr id="3" name="TextBox 2"/>
          <p:cNvSpPr txBox="1"/>
          <p:nvPr/>
        </p:nvSpPr>
        <p:spPr>
          <a:xfrm>
            <a:off x="1904215" y="115393"/>
            <a:ext cx="8578391" cy="369332"/>
          </a:xfrm>
          <a:prstGeom prst="rect">
            <a:avLst/>
          </a:prstGeom>
          <a:noFill/>
        </p:spPr>
        <p:txBody>
          <a:bodyPr wrap="square" rtlCol="0">
            <a:spAutoFit/>
          </a:bodyPr>
          <a:lstStyle/>
          <a:p>
            <a:pPr algn="ctr"/>
            <a:r>
              <a:rPr lang="ru-RU" b="1" dirty="0" smtClean="0">
                <a:solidFill>
                  <a:srgbClr val="FF0000"/>
                </a:solidFill>
              </a:rPr>
              <a:t>Первые результаты</a:t>
            </a:r>
            <a:endParaRPr lang="ru-RU" b="1" dirty="0">
              <a:solidFill>
                <a:srgbClr val="FF0000"/>
              </a:solidFill>
            </a:endParaRPr>
          </a:p>
        </p:txBody>
      </p:sp>
      <p:sp>
        <p:nvSpPr>
          <p:cNvPr id="4" name="Прямоугольник 3"/>
          <p:cNvSpPr/>
          <p:nvPr/>
        </p:nvSpPr>
        <p:spPr>
          <a:xfrm>
            <a:off x="1696826" y="484725"/>
            <a:ext cx="10114961" cy="5816977"/>
          </a:xfrm>
          <a:prstGeom prst="rect">
            <a:avLst/>
          </a:prstGeom>
        </p:spPr>
        <p:txBody>
          <a:bodyPr wrap="square">
            <a:spAutoFit/>
          </a:bodyPr>
          <a:lstStyle/>
          <a:p>
            <a:r>
              <a:rPr lang="ru-RU" sz="1200" b="1" dirty="0">
                <a:solidFill>
                  <a:srgbClr val="FF0000"/>
                </a:solidFill>
              </a:rPr>
              <a:t>на территории </a:t>
            </a:r>
            <a:r>
              <a:rPr lang="ru-RU" sz="1200" b="1" dirty="0" smtClean="0">
                <a:solidFill>
                  <a:srgbClr val="FF0000"/>
                </a:solidFill>
              </a:rPr>
              <a:t>РФ  формируется </a:t>
            </a:r>
            <a:r>
              <a:rPr lang="ru-RU" sz="1200" b="1" dirty="0">
                <a:solidFill>
                  <a:srgbClr val="FF0000"/>
                </a:solidFill>
              </a:rPr>
              <a:t>единое научно-методическое пространство сопровождения</a:t>
            </a:r>
            <a:r>
              <a:rPr lang="ru-RU" sz="1200" dirty="0"/>
              <a:t> педагогических работников и управленческих кадров, состоящее из субъектов научно-методической деятельности федерального, регионального, муниципального уровней и уровня образовательной организации;</a:t>
            </a:r>
          </a:p>
          <a:p>
            <a:endParaRPr lang="ru-RU" sz="1200" dirty="0"/>
          </a:p>
          <a:p>
            <a:r>
              <a:rPr lang="ru-RU" sz="1200" b="1" dirty="0">
                <a:solidFill>
                  <a:srgbClr val="FF0000"/>
                </a:solidFill>
              </a:rPr>
              <a:t>на территории </a:t>
            </a:r>
            <a:r>
              <a:rPr lang="ru-RU" sz="1200" b="1" dirty="0" smtClean="0">
                <a:solidFill>
                  <a:srgbClr val="FF0000"/>
                </a:solidFill>
              </a:rPr>
              <a:t>РФ формируется </a:t>
            </a:r>
            <a:r>
              <a:rPr lang="ru-RU" sz="1200" b="1" dirty="0">
                <a:solidFill>
                  <a:srgbClr val="FF0000"/>
                </a:solidFill>
              </a:rPr>
              <a:t>сеть научно-методических центров</a:t>
            </a:r>
            <a:r>
              <a:rPr lang="ru-RU" sz="1200" dirty="0"/>
              <a:t>, осуществляющих на системной и регулярной основах </a:t>
            </a:r>
            <a:r>
              <a:rPr lang="ru-RU" sz="1200" b="1" dirty="0">
                <a:solidFill>
                  <a:srgbClr val="FF0000"/>
                </a:solidFill>
              </a:rPr>
              <a:t>интеграцию результатов </a:t>
            </a:r>
            <a:r>
              <a:rPr lang="ru-RU" sz="1200" dirty="0"/>
              <a:t>научных исследований в реальную педагогическую практику;</a:t>
            </a:r>
          </a:p>
          <a:p>
            <a:endParaRPr lang="ru-RU" sz="1200" dirty="0"/>
          </a:p>
          <a:p>
            <a:r>
              <a:rPr lang="ru-RU" sz="1200" b="1" dirty="0">
                <a:solidFill>
                  <a:srgbClr val="FF0000"/>
                </a:solidFill>
              </a:rPr>
              <a:t>на территории субъектов </a:t>
            </a:r>
            <a:r>
              <a:rPr lang="ru-RU" sz="1200" b="1" dirty="0" smtClean="0">
                <a:solidFill>
                  <a:srgbClr val="FF0000"/>
                </a:solidFill>
              </a:rPr>
              <a:t>РФ </a:t>
            </a:r>
            <a:r>
              <a:rPr lang="ru-RU" sz="1200" dirty="0"/>
              <a:t>актами органов исполнительной власти, осуществляющих государственное управление в сфере образования, </a:t>
            </a:r>
            <a:r>
              <a:rPr lang="ru-RU" sz="1200" b="1" dirty="0">
                <a:solidFill>
                  <a:srgbClr val="FF0000"/>
                </a:solidFill>
              </a:rPr>
              <a:t>созданы региональные сегменты ЕФС;</a:t>
            </a:r>
          </a:p>
          <a:p>
            <a:endParaRPr lang="ru-RU" sz="1200" dirty="0"/>
          </a:p>
          <a:p>
            <a:r>
              <a:rPr lang="ru-RU" sz="1200" b="1" dirty="0">
                <a:solidFill>
                  <a:srgbClr val="FF0000"/>
                </a:solidFill>
              </a:rPr>
              <a:t>на территории субъектов </a:t>
            </a:r>
            <a:r>
              <a:rPr lang="ru-RU" sz="1200" b="1" dirty="0" smtClean="0">
                <a:solidFill>
                  <a:srgbClr val="FF0000"/>
                </a:solidFill>
              </a:rPr>
              <a:t>РФ </a:t>
            </a:r>
            <a:r>
              <a:rPr lang="ru-RU" sz="1200" b="1" dirty="0">
                <a:solidFill>
                  <a:srgbClr val="FF0000"/>
                </a:solidFill>
              </a:rPr>
              <a:t>сформирована сеть ЦНППМ,</a:t>
            </a:r>
            <a:r>
              <a:rPr lang="ru-RU" sz="1200" dirty="0"/>
              <a:t> осуществляющих координацию деятельности и комплексное организационно-методическое сопровождение субъектов РС НМС и взаимодействие с координатором ЕФС;</a:t>
            </a:r>
          </a:p>
          <a:p>
            <a:endParaRPr lang="ru-RU" sz="1200" dirty="0"/>
          </a:p>
          <a:p>
            <a:r>
              <a:rPr lang="ru-RU" sz="1200" dirty="0"/>
              <a:t>на территории субъектов </a:t>
            </a:r>
            <a:r>
              <a:rPr lang="ru-RU" sz="1200" dirty="0" smtClean="0"/>
              <a:t>РФ </a:t>
            </a:r>
            <a:r>
              <a:rPr lang="ru-RU" sz="1200" b="1" dirty="0" smtClean="0">
                <a:solidFill>
                  <a:srgbClr val="FF0000"/>
                </a:solidFill>
              </a:rPr>
              <a:t>формируется сеть </a:t>
            </a:r>
            <a:r>
              <a:rPr lang="ru-RU" sz="1200" b="1" dirty="0">
                <a:solidFill>
                  <a:srgbClr val="FF0000"/>
                </a:solidFill>
              </a:rPr>
              <a:t>региональных методических активов</a:t>
            </a:r>
            <a:r>
              <a:rPr lang="ru-RU" sz="1200" dirty="0"/>
              <a:t>, осуществляющих адресное методическое сопровождение педагогических работников и управленческих кадров, в том числе - в формате индивидуальных образовательных маршрутов непрерывного развития профессионального мастерства;</a:t>
            </a:r>
          </a:p>
          <a:p>
            <a:endParaRPr lang="ru-RU" sz="1200" dirty="0"/>
          </a:p>
          <a:p>
            <a:r>
              <a:rPr lang="ru-RU" sz="1200" b="1" dirty="0">
                <a:solidFill>
                  <a:srgbClr val="FF0000"/>
                </a:solidFill>
              </a:rPr>
              <a:t>сформирован и непрерывно пополняется Федеральный реестр, аккумулирующий программы ДПО</a:t>
            </a:r>
            <a:r>
              <a:rPr lang="ru-RU" sz="1200" dirty="0"/>
              <a:t>, разработанные с учетом единого подхода к управлению качеством дополнительного профессионального образования педагогических работников и управленческих кадров;</a:t>
            </a:r>
          </a:p>
          <a:p>
            <a:endParaRPr lang="ru-RU" sz="1200" dirty="0"/>
          </a:p>
          <a:p>
            <a:r>
              <a:rPr lang="ru-RU" sz="1200" b="1" dirty="0">
                <a:solidFill>
                  <a:srgbClr val="FF0000"/>
                </a:solidFill>
              </a:rPr>
              <a:t>разработан и реализован</a:t>
            </a:r>
            <a:r>
              <a:rPr lang="ru-RU" sz="1200" dirty="0"/>
              <a:t> (в том числе - в форме стажировок, по каскадной модели реализации программ ДПО т.д.) </a:t>
            </a:r>
            <a:r>
              <a:rPr lang="ru-RU" sz="1200" b="1" dirty="0">
                <a:solidFill>
                  <a:srgbClr val="FF0000"/>
                </a:solidFill>
              </a:rPr>
              <a:t>комплекс адресных программ ДПО для педагогических работников и управленческих кадров</a:t>
            </a:r>
            <a:r>
              <a:rPr lang="ru-RU" sz="1200" dirty="0"/>
              <a:t> (включая управленческие команды) по ведущим тематикам и флагманским направлениям развития государственной образовательной политики, например: проект "Школа Министерства просвещения России", внедрение обновленных ФГОС, развитие функциональной грамотности, </a:t>
            </a:r>
            <a:r>
              <a:rPr lang="ru-RU" sz="1200" dirty="0" err="1"/>
              <a:t>цифровизация</a:t>
            </a:r>
            <a:r>
              <a:rPr lang="ru-RU" sz="1200" dirty="0"/>
              <a:t> образования, совершенствование предметных и методических компетенций, актуальные вопросы деятельности классных руководителей, педагогическое наставничество и т.д.;</a:t>
            </a:r>
          </a:p>
          <a:p>
            <a:endParaRPr lang="ru-RU" sz="1200" dirty="0"/>
          </a:p>
          <a:p>
            <a:r>
              <a:rPr lang="ru-RU" sz="1200" b="1" dirty="0">
                <a:solidFill>
                  <a:srgbClr val="FF0000"/>
                </a:solidFill>
              </a:rPr>
              <a:t>организована и проводится диагностика </a:t>
            </a:r>
            <a:r>
              <a:rPr lang="ru-RU" sz="1200" dirty="0"/>
              <a:t>предметных и методических </a:t>
            </a:r>
            <a:r>
              <a:rPr lang="ru-RU" sz="1200" b="1" dirty="0">
                <a:solidFill>
                  <a:srgbClr val="FF0000"/>
                </a:solidFill>
              </a:rPr>
              <a:t>компетенций</a:t>
            </a:r>
            <a:r>
              <a:rPr lang="ru-RU" sz="1200" dirty="0"/>
              <a:t> педагогических работников;</a:t>
            </a:r>
          </a:p>
          <a:p>
            <a:endParaRPr lang="ru-RU" sz="1200" dirty="0"/>
          </a:p>
          <a:p>
            <a:r>
              <a:rPr lang="ru-RU" sz="1200" dirty="0"/>
              <a:t>создана автоматизированная информационная система ЕФС, аккумулирующая широкий спектр цифровых инструментов, ресурсов и онлайн-курсов и включающая в себя цифровую экосистему ДПО - единую образовательную платформу в области дополнительного профессионального образования педагогических работников и управленческих кадров - и Федеральный реестр.</a:t>
            </a:r>
          </a:p>
        </p:txBody>
      </p:sp>
    </p:spTree>
    <p:extLst>
      <p:ext uri="{BB962C8B-B14F-4D97-AF65-F5344CB8AC3E}">
        <p14:creationId xmlns:p14="http://schemas.microsoft.com/office/powerpoint/2010/main" val="2099982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pic>
        <p:nvPicPr>
          <p:cNvPr id="5" name="Рисунок 4"/>
          <p:cNvPicPr>
            <a:picLocks noChangeAspect="1"/>
          </p:cNvPicPr>
          <p:nvPr/>
        </p:nvPicPr>
        <p:blipFill>
          <a:blip r:embed="rId3"/>
          <a:stretch>
            <a:fillRect/>
          </a:stretch>
        </p:blipFill>
        <p:spPr>
          <a:xfrm>
            <a:off x="1658586" y="138600"/>
            <a:ext cx="3861923" cy="4561675"/>
          </a:xfrm>
          <a:prstGeom prst="rect">
            <a:avLst/>
          </a:prstGeom>
        </p:spPr>
      </p:pic>
      <p:pic>
        <p:nvPicPr>
          <p:cNvPr id="6" name="Рисунок 5"/>
          <p:cNvPicPr>
            <a:picLocks noChangeAspect="1"/>
          </p:cNvPicPr>
          <p:nvPr/>
        </p:nvPicPr>
        <p:blipFill>
          <a:blip r:embed="rId4"/>
          <a:stretch>
            <a:fillRect/>
          </a:stretch>
        </p:blipFill>
        <p:spPr>
          <a:xfrm>
            <a:off x="5702391" y="224119"/>
            <a:ext cx="6319625" cy="1613307"/>
          </a:xfrm>
          <a:prstGeom prst="rect">
            <a:avLst/>
          </a:prstGeom>
        </p:spPr>
      </p:pic>
      <p:pic>
        <p:nvPicPr>
          <p:cNvPr id="7" name="Рисунок 6"/>
          <p:cNvPicPr>
            <a:picLocks noChangeAspect="1"/>
          </p:cNvPicPr>
          <p:nvPr/>
        </p:nvPicPr>
        <p:blipFill>
          <a:blip r:embed="rId5"/>
          <a:stretch>
            <a:fillRect/>
          </a:stretch>
        </p:blipFill>
        <p:spPr>
          <a:xfrm>
            <a:off x="5702391" y="1992727"/>
            <a:ext cx="6308784" cy="1436570"/>
          </a:xfrm>
          <a:prstGeom prst="rect">
            <a:avLst/>
          </a:prstGeom>
        </p:spPr>
      </p:pic>
      <p:pic>
        <p:nvPicPr>
          <p:cNvPr id="8" name="Рисунок 7"/>
          <p:cNvPicPr>
            <a:picLocks noChangeAspect="1"/>
          </p:cNvPicPr>
          <p:nvPr/>
        </p:nvPicPr>
        <p:blipFill>
          <a:blip r:embed="rId6"/>
          <a:stretch>
            <a:fillRect/>
          </a:stretch>
        </p:blipFill>
        <p:spPr>
          <a:xfrm>
            <a:off x="5702391" y="3752490"/>
            <a:ext cx="5955839" cy="1544127"/>
          </a:xfrm>
          <a:prstGeom prst="rect">
            <a:avLst/>
          </a:prstGeom>
        </p:spPr>
      </p:pic>
    </p:spTree>
    <p:extLst>
      <p:ext uri="{BB962C8B-B14F-4D97-AF65-F5344CB8AC3E}">
        <p14:creationId xmlns:p14="http://schemas.microsoft.com/office/powerpoint/2010/main" val="396638940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1385</TotalTime>
  <Words>2114</Words>
  <Application>Microsoft Office PowerPoint</Application>
  <PresentationFormat>Широкоэкранный</PresentationFormat>
  <Paragraphs>88</Paragraphs>
  <Slides>26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26</vt:i4>
      </vt:variant>
    </vt:vector>
  </HeadingPairs>
  <TitlesOfParts>
    <vt:vector size="32" baseType="lpstr">
      <vt:lpstr>Arial</vt:lpstr>
      <vt:lpstr>Calibri</vt:lpstr>
      <vt:lpstr>Calibri Light</vt:lpstr>
      <vt:lpstr>Segoe UI Semilight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Русанова Мария Станиславовна</dc:creator>
  <cp:lastModifiedBy>User</cp:lastModifiedBy>
  <cp:revision>67</cp:revision>
  <dcterms:created xsi:type="dcterms:W3CDTF">2023-03-06T09:12:13Z</dcterms:created>
  <dcterms:modified xsi:type="dcterms:W3CDTF">2023-03-27T02:12:20Z</dcterms:modified>
</cp:coreProperties>
</file>