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9" r:id="rId3"/>
    <p:sldId id="272" r:id="rId4"/>
    <p:sldId id="280" r:id="rId5"/>
    <p:sldId id="281" r:id="rId6"/>
    <p:sldId id="283" r:id="rId7"/>
    <p:sldId id="282" r:id="rId8"/>
    <p:sldId id="276" r:id="rId9"/>
    <p:sldId id="262" r:id="rId10"/>
    <p:sldId id="263" r:id="rId11"/>
    <p:sldId id="274" r:id="rId12"/>
    <p:sldId id="275" r:id="rId13"/>
    <p:sldId id="269" r:id="rId14"/>
    <p:sldId id="270" r:id="rId15"/>
    <p:sldId id="271" r:id="rId16"/>
    <p:sldId id="278" r:id="rId17"/>
    <p:sldId id="288" r:id="rId18"/>
    <p:sldId id="284" r:id="rId19"/>
    <p:sldId id="285" r:id="rId20"/>
    <p:sldId id="286" r:id="rId21"/>
    <p:sldId id="287" r:id="rId22"/>
    <p:sldId id="264" r:id="rId23"/>
    <p:sldId id="265" r:id="rId24"/>
    <p:sldId id="266" r:id="rId25"/>
    <p:sldId id="267" r:id="rId26"/>
    <p:sldId id="268" r:id="rId2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Русанова Мария Станиславовна" initials="РМС" lastIdx="1" clrIdx="0">
    <p:extLst>
      <p:ext uri="{19B8F6BF-5375-455C-9EA6-DF929625EA0E}">
        <p15:presenceInfo xmlns:p15="http://schemas.microsoft.com/office/powerpoint/2012/main" userId="S-1-5-21-1244378311-2895761165-2769417451-87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33CCFF"/>
    <a:srgbClr val="FD1314"/>
    <a:srgbClr val="0D1D58"/>
    <a:srgbClr val="FED45E"/>
    <a:srgbClr val="147DAE"/>
    <a:srgbClr val="00DAE4"/>
    <a:srgbClr val="F4B183"/>
    <a:srgbClr val="970F7D"/>
    <a:srgbClr val="0053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7" d="100"/>
          <a:sy n="117" d="100"/>
        </p:scale>
        <p:origin x="29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3-07T11:16:18.875" idx="1">
    <p:pos x="7680" y="0"/>
    <p:text/>
    <p:extLst>
      <p:ext uri="{C676402C-5697-4E1C-873F-D02D1690AC5C}">
        <p15:threadingInfo xmlns:p15="http://schemas.microsoft.com/office/powerpoint/2012/main" timeZoneBias="-4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3D964B6A-67D9-4AEF-A1FF-3D1EE526D247}" type="datetimeFigureOut">
              <a:rPr lang="ru-RU" smtClean="0"/>
              <a:t>27.03.2023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A347058-B653-47BC-A334-718AAC3C376B}" type="slidenum">
              <a:rPr lang="ru-RU" smtClean="0"/>
              <a:t>‹#›</a:t>
            </a:fld>
            <a:endParaRPr lang="ru-RU"/>
          </a:p>
        </p:txBody>
      </p:sp>
    </p:spTree>
    <p:extLst>
      <p:ext uri="{BB962C8B-B14F-4D97-AF65-F5344CB8AC3E}">
        <p14:creationId xmlns:p14="http://schemas.microsoft.com/office/powerpoint/2010/main" val="70852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D964B6A-67D9-4AEF-A1FF-3D1EE526D247}" type="datetimeFigureOut">
              <a:rPr lang="ru-RU" smtClean="0"/>
              <a:t>27.03.2023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A347058-B653-47BC-A334-718AAC3C376B}" type="slidenum">
              <a:rPr lang="ru-RU" smtClean="0"/>
              <a:t>‹#›</a:t>
            </a:fld>
            <a:endParaRPr lang="ru-RU"/>
          </a:p>
        </p:txBody>
      </p:sp>
    </p:spTree>
    <p:extLst>
      <p:ext uri="{BB962C8B-B14F-4D97-AF65-F5344CB8AC3E}">
        <p14:creationId xmlns:p14="http://schemas.microsoft.com/office/powerpoint/2010/main" val="37263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D964B6A-67D9-4AEF-A1FF-3D1EE526D247}" type="datetimeFigureOut">
              <a:rPr lang="ru-RU" smtClean="0"/>
              <a:t>27.03.2023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A347058-B653-47BC-A334-718AAC3C376B}" type="slidenum">
              <a:rPr lang="ru-RU" smtClean="0"/>
              <a:t>‹#›</a:t>
            </a:fld>
            <a:endParaRPr lang="ru-RU"/>
          </a:p>
        </p:txBody>
      </p:sp>
    </p:spTree>
    <p:extLst>
      <p:ext uri="{BB962C8B-B14F-4D97-AF65-F5344CB8AC3E}">
        <p14:creationId xmlns:p14="http://schemas.microsoft.com/office/powerpoint/2010/main" val="1932652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D964B6A-67D9-4AEF-A1FF-3D1EE526D247}" type="datetimeFigureOut">
              <a:rPr lang="ru-RU" smtClean="0"/>
              <a:t>27.03.2023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A347058-B653-47BC-A334-718AAC3C376B}" type="slidenum">
              <a:rPr lang="ru-RU" smtClean="0"/>
              <a:t>‹#›</a:t>
            </a:fld>
            <a:endParaRPr lang="ru-RU"/>
          </a:p>
        </p:txBody>
      </p:sp>
    </p:spTree>
    <p:extLst>
      <p:ext uri="{BB962C8B-B14F-4D97-AF65-F5344CB8AC3E}">
        <p14:creationId xmlns:p14="http://schemas.microsoft.com/office/powerpoint/2010/main" val="3347064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D964B6A-67D9-4AEF-A1FF-3D1EE526D247}" type="datetimeFigureOut">
              <a:rPr lang="ru-RU" smtClean="0"/>
              <a:t>27.03.2023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A347058-B653-47BC-A334-718AAC3C376B}" type="slidenum">
              <a:rPr lang="ru-RU" smtClean="0"/>
              <a:t>‹#›</a:t>
            </a:fld>
            <a:endParaRPr lang="ru-RU"/>
          </a:p>
        </p:txBody>
      </p:sp>
    </p:spTree>
    <p:extLst>
      <p:ext uri="{BB962C8B-B14F-4D97-AF65-F5344CB8AC3E}">
        <p14:creationId xmlns:p14="http://schemas.microsoft.com/office/powerpoint/2010/main" val="474458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D964B6A-67D9-4AEF-A1FF-3D1EE526D247}" type="datetimeFigureOut">
              <a:rPr lang="ru-RU" smtClean="0"/>
              <a:t>27.03.2023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A347058-B653-47BC-A334-718AAC3C376B}" type="slidenum">
              <a:rPr lang="ru-RU" smtClean="0"/>
              <a:t>‹#›</a:t>
            </a:fld>
            <a:endParaRPr lang="ru-RU"/>
          </a:p>
        </p:txBody>
      </p:sp>
    </p:spTree>
    <p:extLst>
      <p:ext uri="{BB962C8B-B14F-4D97-AF65-F5344CB8AC3E}">
        <p14:creationId xmlns:p14="http://schemas.microsoft.com/office/powerpoint/2010/main" val="2160283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D964B6A-67D9-4AEF-A1FF-3D1EE526D247}" type="datetimeFigureOut">
              <a:rPr lang="ru-RU" smtClean="0"/>
              <a:t>27.03.2023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A347058-B653-47BC-A334-718AAC3C376B}" type="slidenum">
              <a:rPr lang="ru-RU" smtClean="0"/>
              <a:t>‹#›</a:t>
            </a:fld>
            <a:endParaRPr lang="ru-RU"/>
          </a:p>
        </p:txBody>
      </p:sp>
    </p:spTree>
    <p:extLst>
      <p:ext uri="{BB962C8B-B14F-4D97-AF65-F5344CB8AC3E}">
        <p14:creationId xmlns:p14="http://schemas.microsoft.com/office/powerpoint/2010/main" val="3503351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D964B6A-67D9-4AEF-A1FF-3D1EE526D247}" type="datetimeFigureOut">
              <a:rPr lang="ru-RU" smtClean="0"/>
              <a:t>27.03.2023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A347058-B653-47BC-A334-718AAC3C376B}" type="slidenum">
              <a:rPr lang="ru-RU" smtClean="0"/>
              <a:t>‹#›</a:t>
            </a:fld>
            <a:endParaRPr lang="ru-RU"/>
          </a:p>
        </p:txBody>
      </p:sp>
    </p:spTree>
    <p:extLst>
      <p:ext uri="{BB962C8B-B14F-4D97-AF65-F5344CB8AC3E}">
        <p14:creationId xmlns:p14="http://schemas.microsoft.com/office/powerpoint/2010/main" val="2363486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D964B6A-67D9-4AEF-A1FF-3D1EE526D247}" type="datetimeFigureOut">
              <a:rPr lang="ru-RU" smtClean="0"/>
              <a:t>27.03.2023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A347058-B653-47BC-A334-718AAC3C376B}" type="slidenum">
              <a:rPr lang="ru-RU" smtClean="0"/>
              <a:t>‹#›</a:t>
            </a:fld>
            <a:endParaRPr lang="ru-RU"/>
          </a:p>
        </p:txBody>
      </p:sp>
    </p:spTree>
    <p:extLst>
      <p:ext uri="{BB962C8B-B14F-4D97-AF65-F5344CB8AC3E}">
        <p14:creationId xmlns:p14="http://schemas.microsoft.com/office/powerpoint/2010/main" val="491476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D964B6A-67D9-4AEF-A1FF-3D1EE526D247}" type="datetimeFigureOut">
              <a:rPr lang="ru-RU" smtClean="0"/>
              <a:t>27.03.2023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A347058-B653-47BC-A334-718AAC3C376B}" type="slidenum">
              <a:rPr lang="ru-RU" smtClean="0"/>
              <a:t>‹#›</a:t>
            </a:fld>
            <a:endParaRPr lang="ru-RU"/>
          </a:p>
        </p:txBody>
      </p:sp>
    </p:spTree>
    <p:extLst>
      <p:ext uri="{BB962C8B-B14F-4D97-AF65-F5344CB8AC3E}">
        <p14:creationId xmlns:p14="http://schemas.microsoft.com/office/powerpoint/2010/main" val="3996684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D964B6A-67D9-4AEF-A1FF-3D1EE526D247}" type="datetimeFigureOut">
              <a:rPr lang="ru-RU" smtClean="0"/>
              <a:t>27.03.2023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A347058-B653-47BC-A334-718AAC3C376B}" type="slidenum">
              <a:rPr lang="ru-RU" smtClean="0"/>
              <a:t>‹#›</a:t>
            </a:fld>
            <a:endParaRPr lang="ru-RU"/>
          </a:p>
        </p:txBody>
      </p:sp>
    </p:spTree>
    <p:extLst>
      <p:ext uri="{BB962C8B-B14F-4D97-AF65-F5344CB8AC3E}">
        <p14:creationId xmlns:p14="http://schemas.microsoft.com/office/powerpoint/2010/main" val="1103724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964B6A-67D9-4AEF-A1FF-3D1EE526D247}" type="datetimeFigureOut">
              <a:rPr lang="ru-RU" smtClean="0"/>
              <a:t>27.03.2023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347058-B653-47BC-A334-718AAC3C376B}" type="slidenum">
              <a:rPr lang="ru-RU" smtClean="0"/>
              <a:t>‹#›</a:t>
            </a:fld>
            <a:endParaRPr lang="ru-RU"/>
          </a:p>
        </p:txBody>
      </p:sp>
    </p:spTree>
    <p:extLst>
      <p:ext uri="{BB962C8B-B14F-4D97-AF65-F5344CB8AC3E}">
        <p14:creationId xmlns:p14="http://schemas.microsoft.com/office/powerpoint/2010/main" val="20226238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comments" Target="../comments/commen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23.emf"/><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1111).jpg"/>
          <p:cNvPicPr>
            <a:picLocks noChangeAspect="1"/>
          </p:cNvPicPr>
          <p:nvPr/>
        </p:nvPicPr>
        <p:blipFill>
          <a:blip r:embed="rId2"/>
          <a:stretch>
            <a:fillRect/>
          </a:stretch>
        </p:blipFill>
        <p:spPr>
          <a:xfrm>
            <a:off x="-1" y="0"/>
            <a:ext cx="12192001" cy="6858000"/>
          </a:xfrm>
          <a:prstGeom prst="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pic>
      <p:sp>
        <p:nvSpPr>
          <p:cNvPr id="13" name="Прямоугольник 12"/>
          <p:cNvSpPr/>
          <p:nvPr/>
        </p:nvSpPr>
        <p:spPr>
          <a:xfrm>
            <a:off x="2059807" y="1155469"/>
            <a:ext cx="3293589" cy="1687484"/>
          </a:xfrm>
          <a:prstGeom prst="rect">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Rectangle 1"/>
          <p:cNvSpPr>
            <a:spLocks noChangeArrowheads="1"/>
          </p:cNvSpPr>
          <p:nvPr/>
        </p:nvSpPr>
        <p:spPr bwMode="auto">
          <a:xfrm>
            <a:off x="2263547" y="239856"/>
            <a:ext cx="7987357"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lang="ru-RU" sz="3600" b="1" spc="-80" dirty="0">
                <a:solidFill>
                  <a:srgbClr val="005392"/>
                </a:solidFill>
                <a:latin typeface="Segoe UI Semilight" panose="020B0402040204020203" pitchFamily="34" charset="0"/>
                <a:cs typeface="Segoe UI Semilight" panose="020B0402040204020203" pitchFamily="34" charset="0"/>
              </a:rPr>
              <a:t>Стратегическая сессия 2023</a:t>
            </a: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4688" y="239856"/>
            <a:ext cx="1090277" cy="1325776"/>
          </a:xfrm>
          <a:prstGeom prst="rect">
            <a:avLst/>
          </a:prstGeom>
        </p:spPr>
      </p:pic>
      <p:sp>
        <p:nvSpPr>
          <p:cNvPr id="12" name="Скругленный прямоугольник 11"/>
          <p:cNvSpPr/>
          <p:nvPr/>
        </p:nvSpPr>
        <p:spPr>
          <a:xfrm>
            <a:off x="2059807" y="3214480"/>
            <a:ext cx="9384631" cy="2974563"/>
          </a:xfrm>
          <a:prstGeom prst="roundRect">
            <a:avLst/>
          </a:prstGeom>
          <a:solidFill>
            <a:srgbClr val="0070C0"/>
          </a:solidFill>
          <a:effectLst>
            <a:innerShdw blurRad="63500" dist="50800" dir="2700000">
              <a:schemeClr val="accent1">
                <a:lumMod val="40000"/>
                <a:lumOff val="60000"/>
                <a:alpha val="50000"/>
              </a:schemeClr>
            </a:inn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2700125" y="4074119"/>
            <a:ext cx="8157172" cy="1200329"/>
          </a:xfrm>
          <a:prstGeom prst="rect">
            <a:avLst/>
          </a:prstGeom>
          <a:solidFill>
            <a:schemeClr val="accent1">
              <a:lumMod val="20000"/>
              <a:lumOff val="80000"/>
            </a:schemeClr>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2">
            <a:schemeClr val="accent1"/>
          </a:lnRef>
          <a:fillRef idx="1">
            <a:schemeClr val="lt1"/>
          </a:fillRef>
          <a:effectRef idx="0">
            <a:schemeClr val="accent1"/>
          </a:effectRef>
          <a:fontRef idx="minor">
            <a:schemeClr val="dk1"/>
          </a:fontRef>
        </p:style>
        <p:txBody>
          <a:bodyPr wrap="square" anchor="ctr">
            <a:spAutoFit/>
          </a:bodyPr>
          <a:lstStyle/>
          <a:p>
            <a:pPr indent="180340" algn="ct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«От создания условий для формирования функциональной грамотности обучающихся к достижению планируемых результатов в контексте актуальных ФГОС ОО»</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solidFill>
                <a:srgbClr val="0039A6"/>
              </a:solidFill>
              <a:latin typeface="Segoe UI Semilight" panose="020B0402040204020203" pitchFamily="34" charset="0"/>
              <a:cs typeface="Segoe UI Semilight" panose="020B0402040204020203" pitchFamily="34" charset="0"/>
            </a:endParaRPr>
          </a:p>
        </p:txBody>
      </p:sp>
      <p:sp>
        <p:nvSpPr>
          <p:cNvPr id="16" name="Скругленный прямоугольник 15"/>
          <p:cNvSpPr/>
          <p:nvPr/>
        </p:nvSpPr>
        <p:spPr>
          <a:xfrm>
            <a:off x="7982907" y="1351043"/>
            <a:ext cx="2059007" cy="1260908"/>
          </a:xfrm>
          <a:prstGeom prst="roundRect">
            <a:avLst/>
          </a:prstGeom>
          <a:solidFill>
            <a:srgbClr val="0070C0"/>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latin typeface="Segoe UI Semilight" panose="020B0402040204020203" pitchFamily="34" charset="0"/>
                <a:cs typeface="Segoe UI Semilight" panose="020B0402040204020203" pitchFamily="34" charset="0"/>
              </a:rPr>
              <a:t>Я - Руководитель ММО</a:t>
            </a:r>
            <a:endParaRPr lang="ru-RU" b="1" dirty="0">
              <a:solidFill>
                <a:schemeClr val="bg1"/>
              </a:solidFill>
            </a:endParaRPr>
          </a:p>
        </p:txBody>
      </p:sp>
      <p:sp>
        <p:nvSpPr>
          <p:cNvPr id="17" name="Скругленный прямоугольник 16"/>
          <p:cNvSpPr/>
          <p:nvPr/>
        </p:nvSpPr>
        <p:spPr>
          <a:xfrm>
            <a:off x="5521126" y="1351043"/>
            <a:ext cx="2059007" cy="1260908"/>
          </a:xfrm>
          <a:prstGeom prst="roundRect">
            <a:avLst/>
          </a:prstGeom>
          <a:solidFill>
            <a:srgbClr val="0070C0"/>
          </a:solidFill>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latin typeface="Segoe UI Semilight" panose="020B0402040204020203" pitchFamily="34" charset="0"/>
                <a:cs typeface="Segoe UI Semilight" panose="020B0402040204020203" pitchFamily="34" charset="0"/>
              </a:rPr>
              <a:t>Я - Педагог</a:t>
            </a:r>
            <a:endParaRPr lang="ru-RU" b="1" dirty="0">
              <a:solidFill>
                <a:schemeClr val="bg1"/>
              </a:solidFill>
            </a:endParaRPr>
          </a:p>
        </p:txBody>
      </p:sp>
      <p:pic>
        <p:nvPicPr>
          <p:cNvPr id="21" name="Рисунок 20"/>
          <p:cNvPicPr>
            <a:picLocks noChangeAspect="1"/>
          </p:cNvPicPr>
          <p:nvPr/>
        </p:nvPicPr>
        <p:blipFill>
          <a:blip r:embed="rId4"/>
          <a:stretch>
            <a:fillRect/>
          </a:stretch>
        </p:blipFill>
        <p:spPr>
          <a:xfrm>
            <a:off x="2182900" y="1248774"/>
            <a:ext cx="3039444" cy="1465446"/>
          </a:xfrm>
          <a:prstGeom prst="rect">
            <a:avLst/>
          </a:prstGeom>
        </p:spPr>
      </p:pic>
      <p:cxnSp>
        <p:nvCxnSpPr>
          <p:cNvPr id="6" name="Прямая соединительная линия 5"/>
          <p:cNvCxnSpPr/>
          <p:nvPr/>
        </p:nvCxnSpPr>
        <p:spPr>
          <a:xfrm flipV="1">
            <a:off x="6417425" y="2941139"/>
            <a:ext cx="2826328" cy="9997"/>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flipV="1">
            <a:off x="6417425" y="2611951"/>
            <a:ext cx="0" cy="297504"/>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flipV="1">
            <a:off x="9218813" y="2611951"/>
            <a:ext cx="0" cy="305025"/>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06430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86561"/>
            <a:ext cx="12193057" cy="6858594"/>
          </a:xfrm>
          <a:prstGeom prst="rect">
            <a:avLst/>
          </a:prstGeom>
        </p:spPr>
      </p:pic>
      <p:pic>
        <p:nvPicPr>
          <p:cNvPr id="3" name="Рисунок 2"/>
          <p:cNvPicPr>
            <a:picLocks noChangeAspect="1"/>
          </p:cNvPicPr>
          <p:nvPr/>
        </p:nvPicPr>
        <p:blipFill>
          <a:blip r:embed="rId3"/>
          <a:stretch>
            <a:fillRect/>
          </a:stretch>
        </p:blipFill>
        <p:spPr>
          <a:xfrm>
            <a:off x="5914780" y="209942"/>
            <a:ext cx="5807067" cy="1204790"/>
          </a:xfrm>
          <a:prstGeom prst="rect">
            <a:avLst/>
          </a:prstGeom>
        </p:spPr>
      </p:pic>
      <p:pic>
        <p:nvPicPr>
          <p:cNvPr id="4" name="Рисунок 3"/>
          <p:cNvPicPr>
            <a:picLocks noChangeAspect="1"/>
          </p:cNvPicPr>
          <p:nvPr/>
        </p:nvPicPr>
        <p:blipFill>
          <a:blip r:embed="rId4"/>
          <a:stretch>
            <a:fillRect/>
          </a:stretch>
        </p:blipFill>
        <p:spPr>
          <a:xfrm>
            <a:off x="1605485" y="-1"/>
            <a:ext cx="4059796" cy="4796287"/>
          </a:xfrm>
          <a:prstGeom prst="rect">
            <a:avLst/>
          </a:prstGeom>
        </p:spPr>
      </p:pic>
      <p:pic>
        <p:nvPicPr>
          <p:cNvPr id="5" name="Рисунок 4"/>
          <p:cNvPicPr>
            <a:picLocks noChangeAspect="1"/>
          </p:cNvPicPr>
          <p:nvPr/>
        </p:nvPicPr>
        <p:blipFill>
          <a:blip r:embed="rId5"/>
          <a:stretch>
            <a:fillRect/>
          </a:stretch>
        </p:blipFill>
        <p:spPr>
          <a:xfrm>
            <a:off x="5914780" y="1745742"/>
            <a:ext cx="5636392" cy="2170651"/>
          </a:xfrm>
          <a:prstGeom prst="rect">
            <a:avLst/>
          </a:prstGeom>
        </p:spPr>
      </p:pic>
    </p:spTree>
    <p:extLst>
      <p:ext uri="{BB962C8B-B14F-4D97-AF65-F5344CB8AC3E}">
        <p14:creationId xmlns:p14="http://schemas.microsoft.com/office/powerpoint/2010/main" val="8244203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24981"/>
            <a:ext cx="12217443" cy="6882981"/>
          </a:xfrm>
          <a:prstGeom prst="rect">
            <a:avLst/>
          </a:prstGeom>
        </p:spPr>
      </p:pic>
      <p:sp>
        <p:nvSpPr>
          <p:cNvPr id="3" name="Прямоугольник 2"/>
          <p:cNvSpPr/>
          <p:nvPr/>
        </p:nvSpPr>
        <p:spPr>
          <a:xfrm>
            <a:off x="1831941" y="168320"/>
            <a:ext cx="9857295" cy="5539978"/>
          </a:xfrm>
          <a:prstGeom prst="rect">
            <a:avLst/>
          </a:prstGeom>
        </p:spPr>
        <p:txBody>
          <a:bodyPr wrap="square">
            <a:spAutoFit/>
          </a:bodyPr>
          <a:lstStyle/>
          <a:p>
            <a:pPr algn="ctr"/>
            <a:r>
              <a:rPr lang="ru-RU" sz="2800" b="1" dirty="0">
                <a:solidFill>
                  <a:srgbClr val="FF0000"/>
                </a:solidFill>
              </a:rPr>
              <a:t>Целями государственной политики по сохранению и укреплению традиционных ценностей являются:</a:t>
            </a:r>
          </a:p>
          <a:p>
            <a:endParaRPr lang="ru-RU" dirty="0"/>
          </a:p>
          <a:p>
            <a:r>
              <a:rPr lang="ru-RU" sz="2800" dirty="0"/>
              <a:t>а) сохранение и укрепление традиционных ценностей, обеспечение их передачи от поколения к поколению;</a:t>
            </a:r>
          </a:p>
          <a:p>
            <a:endParaRPr lang="ru-RU" sz="2800" dirty="0"/>
          </a:p>
          <a:p>
            <a:r>
              <a:rPr lang="ru-RU" sz="2800" dirty="0"/>
              <a:t>б) противодействие распространению деструктивной идеологии;</a:t>
            </a:r>
          </a:p>
          <a:p>
            <a:endParaRPr lang="ru-RU" sz="2800" dirty="0"/>
          </a:p>
          <a:p>
            <a:r>
              <a:rPr lang="ru-RU" sz="2800" dirty="0"/>
              <a:t>в) формирование на международной арене образа Российского государства как хранителя и защитника традиционных общечеловеческих духовно-нравственных ценностей.</a:t>
            </a:r>
          </a:p>
        </p:txBody>
      </p:sp>
    </p:spTree>
    <p:extLst>
      <p:ext uri="{BB962C8B-B14F-4D97-AF65-F5344CB8AC3E}">
        <p14:creationId xmlns:p14="http://schemas.microsoft.com/office/powerpoint/2010/main" val="30695350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12217443" cy="6882981"/>
          </a:xfrm>
          <a:prstGeom prst="rect">
            <a:avLst/>
          </a:prstGeom>
        </p:spPr>
      </p:pic>
      <p:sp>
        <p:nvSpPr>
          <p:cNvPr id="3" name="Прямоугольник 2"/>
          <p:cNvSpPr/>
          <p:nvPr/>
        </p:nvSpPr>
        <p:spPr>
          <a:xfrm>
            <a:off x="1671685" y="471446"/>
            <a:ext cx="10300355" cy="6224781"/>
          </a:xfrm>
          <a:prstGeom prst="rect">
            <a:avLst/>
          </a:prstGeom>
        </p:spPr>
        <p:txBody>
          <a:bodyPr wrap="square">
            <a:spAutoFit/>
          </a:bodyPr>
          <a:lstStyle/>
          <a:p>
            <a:r>
              <a:rPr lang="ru-RU" sz="1200" b="1" dirty="0"/>
              <a:t>24. Реализация стратегического национального приоритета "Защита традиционных российских духовно-нравственных ценностей, культуры и исторической памяти" предполагает решение следующих задач государственной политики по сохранению и укреплению традиционных ценностей:</a:t>
            </a:r>
          </a:p>
          <a:p>
            <a:endParaRPr lang="ru-RU" sz="1200" dirty="0"/>
          </a:p>
          <a:p>
            <a:r>
              <a:rPr lang="ru-RU" sz="1250" dirty="0"/>
              <a:t>а) укрепление гражданского единства, общероссийской гражданской идентичности и российской самобытности, межнационального и межрелигиозного согласия на основе объединяющей роли традиционных ценностей;</a:t>
            </a:r>
          </a:p>
          <a:p>
            <a:r>
              <a:rPr lang="ru-RU" sz="1250" dirty="0" smtClean="0"/>
              <a:t>б</a:t>
            </a:r>
            <a:r>
              <a:rPr lang="ru-RU" sz="1250" dirty="0"/>
              <a:t>) сохранение исторической памяти, противодействие попыткам фальсификации истории, сбережение исторического опыта формирования традиционных ценностей и их влияния на российскую историю, в том числе на жизнь и творчество выдающихся деятелей России;</a:t>
            </a:r>
          </a:p>
          <a:p>
            <a:r>
              <a:rPr lang="ru-RU" sz="1250" dirty="0" smtClean="0"/>
              <a:t>в</a:t>
            </a:r>
            <a:r>
              <a:rPr lang="ru-RU" sz="1250" dirty="0"/>
              <a:t>) сохранение, укрепление и продвижение традиционных семейных ценностей (в том числе защита института брака как союза мужчины и женщины), обеспечение преемственности поколений, забота о достойной жизни старшего поколения, формирование представления о сбережении народа России как об основном стратегическом национальном приоритете;</a:t>
            </a:r>
          </a:p>
          <a:p>
            <a:r>
              <a:rPr lang="ru-RU" sz="1250" dirty="0" smtClean="0"/>
              <a:t>г</a:t>
            </a:r>
            <a:r>
              <a:rPr lang="ru-RU" sz="1250" dirty="0"/>
              <a:t>) реализация государственной информационной политики, направленной на усиление роли традиционных ценностей в массовом сознании и противодействие распространению деструктивной идеологии;</a:t>
            </a:r>
          </a:p>
          <a:p>
            <a:r>
              <a:rPr lang="ru-RU" sz="1250" dirty="0" smtClean="0"/>
              <a:t>д</a:t>
            </a:r>
            <a:r>
              <a:rPr lang="ru-RU" sz="1250" dirty="0"/>
              <a:t>) воспитание в духе уважения к традиционным ценностям как ключевой инструмент государственной политики в области образования и культуры, необходимый для формирования гармонично развитой личности;</a:t>
            </a:r>
          </a:p>
          <a:p>
            <a:r>
              <a:rPr lang="ru-RU" sz="1250" dirty="0" smtClean="0"/>
              <a:t>е</a:t>
            </a:r>
            <a:r>
              <a:rPr lang="ru-RU" sz="1250" dirty="0"/>
              <a:t>) поддержка общественных проектов и институтов гражданского общества в области патриотического воспитания и сохранения историко-культурного наследия народов России;</a:t>
            </a:r>
          </a:p>
          <a:p>
            <a:r>
              <a:rPr lang="ru-RU" sz="1250" dirty="0" smtClean="0"/>
              <a:t>ж</a:t>
            </a:r>
            <a:r>
              <a:rPr lang="ru-RU" sz="1250" dirty="0"/>
              <a:t>) поддержка религиозных организаций традиционных конфессий, обеспечение их участия в деятельности, направленной на сохранение традиционных ценностей, противодействие деструктивным религиозным течениям;</a:t>
            </a:r>
          </a:p>
          <a:p>
            <a:r>
              <a:rPr lang="ru-RU" sz="1250" dirty="0" smtClean="0"/>
              <a:t>з</a:t>
            </a:r>
            <a:r>
              <a:rPr lang="ru-RU" sz="1250" dirty="0"/>
              <a:t>) формирование государственного заказа на проведение научных исследований, создание информационных и методических материалов (в том числе </a:t>
            </a:r>
            <a:r>
              <a:rPr lang="ru-RU" sz="1250" dirty="0" err="1"/>
              <a:t>кинолетописи</a:t>
            </a:r>
            <a:r>
              <a:rPr lang="ru-RU" sz="1250" dirty="0"/>
              <a:t> и других аудиовизуальных материалов), произведений литературы и искусства, оказание услуг, направленных на сохранение и популяризацию традиционных ценностей, а также обеспечение контроля качества выполнения этого государственного заказа;</a:t>
            </a:r>
          </a:p>
          <a:p>
            <a:r>
              <a:rPr lang="ru-RU" sz="1250" dirty="0" smtClean="0"/>
              <a:t>и</a:t>
            </a:r>
            <a:r>
              <a:rPr lang="ru-RU" sz="1250" dirty="0"/>
              <a:t>) обеспечение государственной охраны объектов культурного наследия (памятников истории и культуры) народов Российской Федерации, предоставление доступа к ним в целях их популяризации как среды, формирующей историческое самосознание, воспитывающей любовь и уважение к Отечеству;</a:t>
            </a:r>
          </a:p>
          <a:p>
            <a:r>
              <a:rPr lang="ru-RU" sz="1250" dirty="0" smtClean="0"/>
              <a:t>к</a:t>
            </a:r>
            <a:r>
              <a:rPr lang="ru-RU" sz="1250" dirty="0"/>
              <a:t>) поддержка проектов, направленных на продвижение традиционных ценностей в информационной среде;</a:t>
            </a:r>
          </a:p>
          <a:p>
            <a:r>
              <a:rPr lang="ru-RU" sz="1250" dirty="0" smtClean="0"/>
              <a:t>л</a:t>
            </a:r>
            <a:r>
              <a:rPr lang="ru-RU" sz="1250" dirty="0"/>
              <a:t>) защита и поддержка русского языка как языка государствообразующего народа, обеспечение соблюдения норм современного русского литературного языка (в том числе недопущение использования нецензурной лексики), противодействие излишнему использованию иностранной лексики;</a:t>
            </a:r>
          </a:p>
          <a:p>
            <a:r>
              <a:rPr lang="ru-RU" sz="1250" dirty="0" smtClean="0"/>
              <a:t>м</a:t>
            </a:r>
            <a:r>
              <a:rPr lang="ru-RU" sz="1250" dirty="0"/>
              <a:t>) защита от внешнего деструктивного информационно-психологического воздействия, пресечение деятельности, направленной на разрушение традиционных ценностей в России;</a:t>
            </a:r>
          </a:p>
          <a:p>
            <a:r>
              <a:rPr lang="ru-RU" sz="1250" dirty="0" smtClean="0"/>
              <a:t>н</a:t>
            </a:r>
            <a:r>
              <a:rPr lang="ru-RU" sz="1250" dirty="0"/>
              <a:t>) повышение роли России в мире за счет продвижения традиционных российских духовно-нравственных ценностей, основанных на исконных общечеловеческих ценностях.</a:t>
            </a:r>
          </a:p>
        </p:txBody>
      </p:sp>
    </p:spTree>
    <p:extLst>
      <p:ext uri="{BB962C8B-B14F-4D97-AF65-F5344CB8AC3E}">
        <p14:creationId xmlns:p14="http://schemas.microsoft.com/office/powerpoint/2010/main" val="12991897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2722" y="-12491"/>
            <a:ext cx="12217443" cy="6882981"/>
          </a:xfrm>
          <a:prstGeom prst="rect">
            <a:avLst/>
          </a:prstGeom>
        </p:spPr>
      </p:pic>
      <p:pic>
        <p:nvPicPr>
          <p:cNvPr id="3" name="Рисунок 2"/>
          <p:cNvPicPr>
            <a:picLocks noChangeAspect="1"/>
          </p:cNvPicPr>
          <p:nvPr/>
        </p:nvPicPr>
        <p:blipFill>
          <a:blip r:embed="rId3"/>
          <a:stretch>
            <a:fillRect/>
          </a:stretch>
        </p:blipFill>
        <p:spPr>
          <a:xfrm>
            <a:off x="1761745" y="215661"/>
            <a:ext cx="9949511" cy="5878542"/>
          </a:xfrm>
          <a:prstGeom prst="rect">
            <a:avLst/>
          </a:prstGeom>
        </p:spPr>
      </p:pic>
    </p:spTree>
    <p:extLst>
      <p:ext uri="{BB962C8B-B14F-4D97-AF65-F5344CB8AC3E}">
        <p14:creationId xmlns:p14="http://schemas.microsoft.com/office/powerpoint/2010/main" val="14559303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2722" y="-12491"/>
            <a:ext cx="12217443" cy="6882981"/>
          </a:xfrm>
          <a:prstGeom prst="rect">
            <a:avLst/>
          </a:prstGeom>
        </p:spPr>
      </p:pic>
      <p:sp>
        <p:nvSpPr>
          <p:cNvPr id="3" name="Прямоугольник 2"/>
          <p:cNvSpPr/>
          <p:nvPr/>
        </p:nvSpPr>
        <p:spPr>
          <a:xfrm>
            <a:off x="1802922" y="403859"/>
            <a:ext cx="10110158" cy="2308324"/>
          </a:xfrm>
          <a:prstGeom prst="rect">
            <a:avLst/>
          </a:prstGeom>
        </p:spPr>
        <p:txBody>
          <a:bodyPr wrap="square">
            <a:spAutoFit/>
          </a:bodyPr>
          <a:lstStyle/>
          <a:p>
            <a:pPr algn="just"/>
            <a:r>
              <a:rPr lang="ru-RU" dirty="0"/>
              <a:t>Федеральным законом от 24 сентября 2022 г. №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 (далее – Федеральный закон № 371-ФЗ) </a:t>
            </a:r>
            <a:r>
              <a:rPr lang="ru-RU" b="1" dirty="0"/>
              <a:t>введены единые для Российской Федерации ФООП</a:t>
            </a:r>
            <a:r>
              <a:rPr lang="ru-RU" dirty="0"/>
              <a:t>, которые разрабатываются и утверждаются </a:t>
            </a:r>
            <a:r>
              <a:rPr lang="ru-RU" dirty="0" err="1"/>
              <a:t>Минпросвещения</a:t>
            </a:r>
            <a:r>
              <a:rPr lang="ru-RU" dirty="0"/>
              <a:t> </a:t>
            </a:r>
            <a:r>
              <a:rPr lang="ru-RU" dirty="0" smtClean="0"/>
              <a:t>России. </a:t>
            </a:r>
          </a:p>
          <a:p>
            <a:pPr algn="just"/>
            <a:r>
              <a:rPr lang="ru-RU" dirty="0" smtClean="0"/>
              <a:t>При </a:t>
            </a:r>
            <a:r>
              <a:rPr lang="ru-RU" dirty="0"/>
              <a:t>этом согласно статьям 1, 2 Федерального закона № 371-ФЗ </a:t>
            </a:r>
            <a:r>
              <a:rPr lang="ru-RU" b="1" dirty="0"/>
              <a:t>термин «примерные образовательные программы» на уровне начального общего, основного общего и среднего общего образования исключен</a:t>
            </a:r>
            <a:r>
              <a:rPr lang="ru-RU" dirty="0"/>
              <a:t> из Федерального закона № 273-ФЗ</a:t>
            </a:r>
          </a:p>
        </p:txBody>
      </p:sp>
      <p:sp>
        <p:nvSpPr>
          <p:cNvPr id="4" name="Прямоугольник 3"/>
          <p:cNvSpPr/>
          <p:nvPr/>
        </p:nvSpPr>
        <p:spPr>
          <a:xfrm>
            <a:off x="1917940" y="2944677"/>
            <a:ext cx="9995140" cy="2031325"/>
          </a:xfrm>
          <a:prstGeom prst="rect">
            <a:avLst/>
          </a:prstGeom>
        </p:spPr>
        <p:txBody>
          <a:bodyPr wrap="square">
            <a:spAutoFit/>
          </a:bodyPr>
          <a:lstStyle/>
          <a:p>
            <a:pPr algn="just"/>
            <a:r>
              <a:rPr lang="ru-RU" dirty="0"/>
              <a:t>В соответствии с пунктом 101. статьи 2 Федерального закона 273-ФЗ </a:t>
            </a:r>
            <a:r>
              <a:rPr lang="ru-RU" b="1" dirty="0">
                <a:solidFill>
                  <a:srgbClr val="FF0000"/>
                </a:solidFill>
              </a:rPr>
              <a:t>федеральная основная общеобразовательная программа – учебно-методическая документация</a:t>
            </a:r>
            <a:r>
              <a:rPr lang="ru-RU" dirty="0"/>
              <a:t>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определяющая единые для Российской Федерации базовые объем и содержание образования определенного уровня и (или) определенной направленности, планируемые результаты освоения образовательной программы. </a:t>
            </a:r>
          </a:p>
        </p:txBody>
      </p:sp>
    </p:spTree>
    <p:extLst>
      <p:ext uri="{BB962C8B-B14F-4D97-AF65-F5344CB8AC3E}">
        <p14:creationId xmlns:p14="http://schemas.microsoft.com/office/powerpoint/2010/main" val="876584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835" y="0"/>
            <a:ext cx="12217443" cy="6882981"/>
          </a:xfrm>
          <a:prstGeom prst="rect">
            <a:avLst/>
          </a:prstGeom>
        </p:spPr>
      </p:pic>
      <p:sp>
        <p:nvSpPr>
          <p:cNvPr id="3" name="Прямоугольник 2"/>
          <p:cNvSpPr/>
          <p:nvPr/>
        </p:nvSpPr>
        <p:spPr>
          <a:xfrm>
            <a:off x="1742535" y="167609"/>
            <a:ext cx="10179171" cy="1815882"/>
          </a:xfrm>
          <a:prstGeom prst="rect">
            <a:avLst/>
          </a:prstGeom>
        </p:spPr>
        <p:txBody>
          <a:bodyPr wrap="square">
            <a:spAutoFit/>
          </a:bodyPr>
          <a:lstStyle/>
          <a:p>
            <a:pPr algn="just"/>
            <a:r>
              <a:rPr lang="ru-RU" sz="1600" dirty="0"/>
              <a:t>В соответствии с пунктом 4 статьи 3 Федерального закона № 371-ФЗ основные общеобразовательные программы (далее – ООП) всех образовательных организаций Российской Федерации подлежат приведению в соответствие с ФООП не позднее 1 сентября 2023 года. Согласно части 61 статьи 12 Федерального закона № 273-ФЗ образовательные организации разрабатывают ООП </a:t>
            </a:r>
            <a:r>
              <a:rPr lang="ru-RU" sz="1600" b="1" dirty="0">
                <a:solidFill>
                  <a:srgbClr val="FF0000"/>
                </a:solidFill>
              </a:rPr>
              <a:t>в соответствии с ФГОС  и соответствующими ФООП</a:t>
            </a:r>
            <a:r>
              <a:rPr lang="ru-RU" sz="1600" dirty="0"/>
              <a:t>. </a:t>
            </a:r>
          </a:p>
          <a:p>
            <a:pPr algn="just"/>
            <a:r>
              <a:rPr lang="ru-RU" sz="1600" dirty="0" smtClean="0">
                <a:solidFill>
                  <a:srgbClr val="FF0000"/>
                </a:solidFill>
              </a:rPr>
              <a:t>Содержание </a:t>
            </a:r>
            <a:r>
              <a:rPr lang="ru-RU" sz="1600" dirty="0">
                <a:solidFill>
                  <a:srgbClr val="FF0000"/>
                </a:solidFill>
              </a:rPr>
              <a:t>и планируемые результаты </a:t>
            </a:r>
            <a:r>
              <a:rPr lang="ru-RU" sz="1600" dirty="0"/>
              <a:t>разработанных образовательными организациями образовательных программ </a:t>
            </a:r>
            <a:r>
              <a:rPr lang="ru-RU" sz="1600" dirty="0">
                <a:solidFill>
                  <a:srgbClr val="FF0000"/>
                </a:solidFill>
              </a:rPr>
              <a:t>должны быть не ниже соответствующих</a:t>
            </a:r>
            <a:r>
              <a:rPr lang="ru-RU" sz="1600" dirty="0"/>
              <a:t> содержания и планируемых результатов </a:t>
            </a:r>
            <a:r>
              <a:rPr lang="ru-RU" sz="1600" dirty="0">
                <a:solidFill>
                  <a:srgbClr val="FF0000"/>
                </a:solidFill>
              </a:rPr>
              <a:t>федеральных основных общеобразовательных программ</a:t>
            </a:r>
            <a:r>
              <a:rPr lang="ru-RU" sz="1600" dirty="0"/>
              <a:t>. </a:t>
            </a:r>
          </a:p>
        </p:txBody>
      </p:sp>
      <p:sp>
        <p:nvSpPr>
          <p:cNvPr id="4" name="Прямоугольник 3"/>
          <p:cNvSpPr/>
          <p:nvPr/>
        </p:nvSpPr>
        <p:spPr>
          <a:xfrm>
            <a:off x="1643331" y="2055013"/>
            <a:ext cx="10377578" cy="2308324"/>
          </a:xfrm>
          <a:prstGeom prst="rect">
            <a:avLst/>
          </a:prstGeom>
        </p:spPr>
        <p:txBody>
          <a:bodyPr wrap="square">
            <a:spAutoFit/>
          </a:bodyPr>
          <a:lstStyle/>
          <a:p>
            <a:pPr algn="just"/>
            <a:r>
              <a:rPr lang="ru-RU" sz="1600" dirty="0"/>
              <a:t>Образовательные </a:t>
            </a:r>
            <a:r>
              <a:rPr lang="ru-RU" sz="1600" dirty="0">
                <a:solidFill>
                  <a:srgbClr val="FF0000"/>
                </a:solidFill>
              </a:rPr>
              <a:t>организации вправе непосредственно применять</a:t>
            </a:r>
            <a:r>
              <a:rPr lang="ru-RU" sz="1600" dirty="0"/>
              <a:t>  при реализации соответствующих основных общеобразовательных программ </a:t>
            </a:r>
            <a:r>
              <a:rPr lang="ru-RU" sz="1600" dirty="0">
                <a:solidFill>
                  <a:srgbClr val="FF0000"/>
                </a:solidFill>
              </a:rPr>
              <a:t>федеральные образовательные программы</a:t>
            </a:r>
            <a:r>
              <a:rPr lang="ru-RU" sz="1600" dirty="0"/>
              <a:t>, а также предусмотреть применение федерального учебного плана, и (или) федерального календарного учебного графика, и (или) федеральных рабочих программ учебных предметов, курсов, дисциплин (модулей). В этом случае соответствующая учебно-методическая документация не разрабатывается. При этом, в соответствии с частью 62 статьи 12 </a:t>
            </a:r>
            <a:r>
              <a:rPr lang="ru-RU" sz="1600" dirty="0" smtClean="0"/>
              <a:t>ФЗ № </a:t>
            </a:r>
            <a:r>
              <a:rPr lang="ru-RU" sz="1600" dirty="0"/>
              <a:t>273-ФЗ образовательные организации вправе перераспределить </a:t>
            </a:r>
            <a:r>
              <a:rPr lang="ru-RU" sz="1600" dirty="0" smtClean="0"/>
              <a:t>время, предусмотренное </a:t>
            </a:r>
            <a:r>
              <a:rPr lang="ru-RU" sz="1600" dirty="0"/>
              <a:t>в федеральном учебном плане на изучение </a:t>
            </a:r>
            <a:r>
              <a:rPr lang="ru-RU" sz="1600" dirty="0" smtClean="0"/>
              <a:t>учебных предметов</a:t>
            </a:r>
            <a:r>
              <a:rPr lang="ru-RU" sz="1600" dirty="0"/>
              <a:t>, по которым не проводится государственная итоговая </a:t>
            </a:r>
            <a:r>
              <a:rPr lang="ru-RU" sz="1600" dirty="0" smtClean="0"/>
              <a:t>аттестация, в </a:t>
            </a:r>
            <a:r>
              <a:rPr lang="ru-RU" sz="1600" dirty="0"/>
              <a:t>пользу изучения иных учебных предметов, в том числе на </a:t>
            </a:r>
            <a:r>
              <a:rPr lang="ru-RU" sz="1600" dirty="0" smtClean="0"/>
              <a:t>организацию углубленного </a:t>
            </a:r>
            <a:r>
              <a:rPr lang="ru-RU" sz="1600" dirty="0"/>
              <a:t>изучения отдельных учебных предметов и профильное обучение</a:t>
            </a:r>
          </a:p>
        </p:txBody>
      </p:sp>
      <p:sp>
        <p:nvSpPr>
          <p:cNvPr id="5" name="Прямоугольник 4"/>
          <p:cNvSpPr/>
          <p:nvPr/>
        </p:nvSpPr>
        <p:spPr>
          <a:xfrm>
            <a:off x="1742535" y="4602468"/>
            <a:ext cx="10058400" cy="1815882"/>
          </a:xfrm>
          <a:prstGeom prst="rect">
            <a:avLst/>
          </a:prstGeom>
        </p:spPr>
        <p:txBody>
          <a:bodyPr wrap="square">
            <a:spAutoFit/>
          </a:bodyPr>
          <a:lstStyle/>
          <a:p>
            <a:pPr algn="just"/>
            <a:r>
              <a:rPr lang="ru-RU" sz="1600" dirty="0"/>
              <a:t>Содержательные разделы утвержденных федеральной образовательной программы основного общего образования (далее – ФОП ООО) и федеральной образовательной программы среднего общего образования (далее – ФОП СОО) </a:t>
            </a:r>
            <a:r>
              <a:rPr lang="ru-RU" sz="1600" dirty="0" smtClean="0"/>
              <a:t>включают </a:t>
            </a:r>
            <a:r>
              <a:rPr lang="ru-RU" sz="1600" dirty="0"/>
              <a:t>федеральные рабочие программы учебных предметов «Русский язык», «Литература», «Обществознание», «История», «География», «Основы безопасности жизнедеятельности». Работу по включению в ФООП федеральных рабочих программ  по остальным учебным предметам, являющимся обязательными  для изучения в соответствии с требованиями ФГОС, планируется завершить до 1 июня 2023 года. </a:t>
            </a:r>
          </a:p>
        </p:txBody>
      </p:sp>
    </p:spTree>
    <p:extLst>
      <p:ext uri="{BB962C8B-B14F-4D97-AF65-F5344CB8AC3E}">
        <p14:creationId xmlns:p14="http://schemas.microsoft.com/office/powerpoint/2010/main" val="3106645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2722" y="0"/>
            <a:ext cx="12217443" cy="6882981"/>
          </a:xfrm>
          <a:prstGeom prst="rect">
            <a:avLst/>
          </a:prstGeom>
        </p:spPr>
      </p:pic>
      <p:sp>
        <p:nvSpPr>
          <p:cNvPr id="4" name="Прямоугольник 3"/>
          <p:cNvSpPr/>
          <p:nvPr/>
        </p:nvSpPr>
        <p:spPr>
          <a:xfrm>
            <a:off x="1702278" y="2059699"/>
            <a:ext cx="10348823" cy="923330"/>
          </a:xfrm>
          <a:prstGeom prst="rect">
            <a:avLst/>
          </a:prstGeom>
        </p:spPr>
        <p:txBody>
          <a:bodyPr wrap="square">
            <a:spAutoFit/>
          </a:bodyPr>
          <a:lstStyle/>
          <a:p>
            <a:r>
              <a:rPr lang="ru-RU" dirty="0"/>
              <a:t>При переходе на ФООП не в первый год изучения учебного предмета  на соответствующем уровне общего образования необходимо предусмотреть особый порядок учебного планирования (переходный период). </a:t>
            </a:r>
          </a:p>
        </p:txBody>
      </p:sp>
      <p:sp>
        <p:nvSpPr>
          <p:cNvPr id="5" name="Прямоугольник 4"/>
          <p:cNvSpPr/>
          <p:nvPr/>
        </p:nvSpPr>
        <p:spPr>
          <a:xfrm>
            <a:off x="1624639" y="3441490"/>
            <a:ext cx="10426462" cy="2862322"/>
          </a:xfrm>
          <a:prstGeom prst="rect">
            <a:avLst/>
          </a:prstGeom>
        </p:spPr>
        <p:txBody>
          <a:bodyPr wrap="square">
            <a:spAutoFit/>
          </a:bodyPr>
          <a:lstStyle/>
          <a:p>
            <a:pPr algn="just"/>
            <a:r>
              <a:rPr lang="ru-RU" b="1" dirty="0"/>
              <a:t>Для каждого из профилей обучения</a:t>
            </a:r>
            <a:r>
              <a:rPr lang="ru-RU" dirty="0"/>
              <a:t> на уровне среднего общего образования предлагается учебный план с учетом соблюдения требований ФГОС среднего общего образования: </a:t>
            </a:r>
            <a:r>
              <a:rPr lang="ru-RU" b="1" dirty="0"/>
              <a:t>включение не менее 13 учебных предметов</a:t>
            </a:r>
            <a:r>
              <a:rPr lang="ru-RU" dirty="0"/>
              <a:t> («Русский язык», «Литература», «Иностранный язык», «Математика», «Информатика», «История», «Обществознание», «География», «Физика», «Химия», «Биология», «Физическая культура», «Основы безопасности жизнедеятельности») </a:t>
            </a:r>
            <a:r>
              <a:rPr lang="ru-RU" b="1" dirty="0"/>
              <a:t>и изучение не менее 2 учебных предметов на углубленном уровне</a:t>
            </a:r>
            <a:r>
              <a:rPr lang="ru-RU" dirty="0"/>
              <a:t>. Необходимо учитывать, что </a:t>
            </a:r>
            <a:r>
              <a:rPr lang="ru-RU" b="1" dirty="0"/>
              <a:t>все профили </a:t>
            </a:r>
            <a:r>
              <a:rPr lang="ru-RU" dirty="0"/>
              <a:t>обучения (в том числе универсальный профиль) </a:t>
            </a:r>
            <a:r>
              <a:rPr lang="ru-RU" b="1" dirty="0"/>
              <a:t>предусматривают обязательное изучение предметов на углубленном уровне</a:t>
            </a:r>
            <a:r>
              <a:rPr lang="ru-RU" dirty="0"/>
              <a:t>. При этом в случае  с универсальным профилем обучения комбинация учебных предметов, выбранных для углубленного изучения может быть индивидуальной  (по выбору участников образовательных отношений).</a:t>
            </a:r>
          </a:p>
        </p:txBody>
      </p:sp>
      <p:pic>
        <p:nvPicPr>
          <p:cNvPr id="3" name="Рисунок 2"/>
          <p:cNvPicPr>
            <a:picLocks noChangeAspect="1"/>
          </p:cNvPicPr>
          <p:nvPr/>
        </p:nvPicPr>
        <p:blipFill>
          <a:blip r:embed="rId3"/>
          <a:stretch>
            <a:fillRect/>
          </a:stretch>
        </p:blipFill>
        <p:spPr>
          <a:xfrm>
            <a:off x="1805625" y="233675"/>
            <a:ext cx="9772735" cy="1056281"/>
          </a:xfrm>
          <a:prstGeom prst="rect">
            <a:avLst/>
          </a:prstGeom>
        </p:spPr>
      </p:pic>
    </p:spTree>
    <p:extLst>
      <p:ext uri="{BB962C8B-B14F-4D97-AF65-F5344CB8AC3E}">
        <p14:creationId xmlns:p14="http://schemas.microsoft.com/office/powerpoint/2010/main" val="253456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94365" y="0"/>
            <a:ext cx="12217443" cy="6882981"/>
          </a:xfrm>
          <a:prstGeom prst="rect">
            <a:avLst/>
          </a:prstGeom>
        </p:spPr>
      </p:pic>
      <p:pic>
        <p:nvPicPr>
          <p:cNvPr id="4" name="Рисунок 3"/>
          <p:cNvPicPr>
            <a:picLocks noChangeAspect="1"/>
          </p:cNvPicPr>
          <p:nvPr/>
        </p:nvPicPr>
        <p:blipFill>
          <a:blip r:embed="rId3"/>
          <a:stretch>
            <a:fillRect/>
          </a:stretch>
        </p:blipFill>
        <p:spPr>
          <a:xfrm>
            <a:off x="1742550" y="93222"/>
            <a:ext cx="10449450" cy="1560711"/>
          </a:xfrm>
          <a:prstGeom prst="rect">
            <a:avLst/>
          </a:prstGeom>
        </p:spPr>
      </p:pic>
      <p:pic>
        <p:nvPicPr>
          <p:cNvPr id="5" name="Рисунок 4"/>
          <p:cNvPicPr>
            <a:picLocks noChangeAspect="1"/>
          </p:cNvPicPr>
          <p:nvPr/>
        </p:nvPicPr>
        <p:blipFill>
          <a:blip r:embed="rId4"/>
          <a:stretch>
            <a:fillRect/>
          </a:stretch>
        </p:blipFill>
        <p:spPr>
          <a:xfrm>
            <a:off x="1969592" y="2496231"/>
            <a:ext cx="9607365" cy="1692048"/>
          </a:xfrm>
          <a:prstGeom prst="rect">
            <a:avLst/>
          </a:prstGeom>
        </p:spPr>
      </p:pic>
    </p:spTree>
    <p:extLst>
      <p:ext uri="{BB962C8B-B14F-4D97-AF65-F5344CB8AC3E}">
        <p14:creationId xmlns:p14="http://schemas.microsoft.com/office/powerpoint/2010/main" val="3269987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41668" y="125000"/>
            <a:ext cx="11708664" cy="6608000"/>
          </a:xfrm>
          <a:prstGeom prst="rect">
            <a:avLst/>
          </a:prstGeom>
        </p:spPr>
      </p:pic>
    </p:spTree>
    <p:extLst>
      <p:ext uri="{BB962C8B-B14F-4D97-AF65-F5344CB8AC3E}">
        <p14:creationId xmlns:p14="http://schemas.microsoft.com/office/powerpoint/2010/main" val="1463022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4505" y="74600"/>
            <a:ext cx="11842989" cy="6708800"/>
          </a:xfrm>
          <a:prstGeom prst="rect">
            <a:avLst/>
          </a:prstGeom>
        </p:spPr>
      </p:pic>
    </p:spTree>
    <p:extLst>
      <p:ext uri="{BB962C8B-B14F-4D97-AF65-F5344CB8AC3E}">
        <p14:creationId xmlns:p14="http://schemas.microsoft.com/office/powerpoint/2010/main" val="39416654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1111).jpg"/>
          <p:cNvPicPr>
            <a:picLocks noChangeAspect="1"/>
          </p:cNvPicPr>
          <p:nvPr/>
        </p:nvPicPr>
        <p:blipFill>
          <a:blip r:embed="rId2"/>
          <a:stretch>
            <a:fillRect/>
          </a:stretch>
        </p:blipFill>
        <p:spPr>
          <a:xfrm>
            <a:off x="-1" y="0"/>
            <a:ext cx="12192001" cy="6858000"/>
          </a:xfrm>
          <a:prstGeom prst="rect">
            <a:avLst/>
          </a:prstGeom>
        </p:spPr>
      </p:pic>
      <p:sp>
        <p:nvSpPr>
          <p:cNvPr id="3" name="Rectangle 1"/>
          <p:cNvSpPr>
            <a:spLocks noChangeArrowheads="1"/>
          </p:cNvSpPr>
          <p:nvPr/>
        </p:nvSpPr>
        <p:spPr bwMode="auto">
          <a:xfrm>
            <a:off x="2263547" y="239856"/>
            <a:ext cx="7938785"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lang="ru-RU" sz="3600" b="1" spc="-80" dirty="0">
                <a:solidFill>
                  <a:srgbClr val="005392"/>
                </a:solidFill>
                <a:latin typeface="Segoe UI Semilight" panose="020B0402040204020203" pitchFamily="34" charset="0"/>
                <a:cs typeface="Segoe UI Semilight" panose="020B0402040204020203" pitchFamily="34" charset="0"/>
              </a:rPr>
              <a:t>Стратегическая сессия 2023</a:t>
            </a: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4688" y="239856"/>
            <a:ext cx="1090277" cy="1325776"/>
          </a:xfrm>
          <a:prstGeom prst="rect">
            <a:avLst/>
          </a:prstGeom>
        </p:spPr>
      </p:pic>
      <p:sp>
        <p:nvSpPr>
          <p:cNvPr id="7" name="Скругленный прямоугольник 6"/>
          <p:cNvSpPr/>
          <p:nvPr/>
        </p:nvSpPr>
        <p:spPr>
          <a:xfrm>
            <a:off x="1779180" y="5168825"/>
            <a:ext cx="6633300" cy="1456267"/>
          </a:xfrm>
          <a:prstGeom prst="roundRect">
            <a:avLst/>
          </a:prstGeom>
          <a:solidFill>
            <a:srgbClr val="970F7D"/>
          </a:solidFill>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b="1" dirty="0"/>
              <a:t>Планируемый результат — ориентиры поняты, приняты и согласованы; создана основа для планирования методической работы на следующий учебный год</a:t>
            </a:r>
            <a:endParaRPr lang="ru-RU" dirty="0"/>
          </a:p>
        </p:txBody>
      </p:sp>
      <p:sp>
        <p:nvSpPr>
          <p:cNvPr id="9" name="Пятиугольник 8"/>
          <p:cNvSpPr/>
          <p:nvPr/>
        </p:nvSpPr>
        <p:spPr>
          <a:xfrm>
            <a:off x="1870491" y="3268978"/>
            <a:ext cx="4443682" cy="1564333"/>
          </a:xfrm>
          <a:prstGeom prst="homePlat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800" b="1" dirty="0">
                <a:solidFill>
                  <a:schemeClr val="tx1"/>
                </a:solidFill>
                <a:effectLst/>
                <a:latin typeface="Times New Roman" panose="02020603050405020304" pitchFamily="18" charset="0"/>
                <a:ea typeface="Calibri" panose="020F0502020204030204" pitchFamily="34" charset="0"/>
              </a:rPr>
              <a:t>Стратегические ориентиры, представленные в документах федерального и регионального уровней </a:t>
            </a:r>
            <a:endParaRPr lang="ru-RU" b="1" dirty="0">
              <a:solidFill>
                <a:schemeClr val="tx1"/>
              </a:solidFill>
            </a:endParaRPr>
          </a:p>
        </p:txBody>
      </p:sp>
      <p:sp>
        <p:nvSpPr>
          <p:cNvPr id="11" name="Пятиугольник 10"/>
          <p:cNvSpPr/>
          <p:nvPr/>
        </p:nvSpPr>
        <p:spPr>
          <a:xfrm>
            <a:off x="1870491" y="1219728"/>
            <a:ext cx="4586534" cy="1816342"/>
          </a:xfrm>
          <a:prstGeom prst="homePlat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u-RU" sz="1800" b="1" dirty="0">
                <a:solidFill>
                  <a:schemeClr val="tx1"/>
                </a:solidFill>
                <a:effectLst/>
                <a:latin typeface="Times New Roman" panose="02020603050405020304" pitchFamily="18" charset="0"/>
                <a:ea typeface="Calibri" panose="020F0502020204030204" pitchFamily="34" charset="0"/>
              </a:rPr>
              <a:t>Концепция создания единой федеральной системы научно-методического сопровождения педагогических работников и управленческих кадров</a:t>
            </a:r>
            <a:endParaRPr lang="ru-RU" b="1" dirty="0">
              <a:solidFill>
                <a:schemeClr val="tx1"/>
              </a:solidFill>
            </a:endParaRPr>
          </a:p>
        </p:txBody>
      </p:sp>
      <p:sp>
        <p:nvSpPr>
          <p:cNvPr id="13" name="Скругленный прямоугольник 12"/>
          <p:cNvSpPr/>
          <p:nvPr/>
        </p:nvSpPr>
        <p:spPr>
          <a:xfrm>
            <a:off x="6622309" y="1628098"/>
            <a:ext cx="5404407" cy="3361280"/>
          </a:xfrm>
          <a:prstGeom prst="roundRect">
            <a:avLst/>
          </a:prstGeom>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кругленный прямоугольник 13"/>
          <p:cNvSpPr/>
          <p:nvPr/>
        </p:nvSpPr>
        <p:spPr>
          <a:xfrm>
            <a:off x="6701153" y="1805488"/>
            <a:ext cx="4989786" cy="3115300"/>
          </a:xfrm>
          <a:prstGeom prst="roundRect">
            <a:avLst/>
          </a:prstGeom>
          <a:gradFill>
            <a:gsLst>
              <a:gs pos="20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0215">
              <a:lnSpc>
                <a:spcPct val="90000"/>
              </a:lnSpc>
            </a:pPr>
            <a:r>
              <a:rPr lang="ru-RU"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Цель сессии — согласование стратегических ориентиров методической работы в муниципалитетах, направленной на формирование функциональной грамотности обучающихся с учетом требований ФГОС ОО. </a:t>
            </a:r>
            <a:endParaRPr lang="ru-RU"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Рисунок 14"/>
          <p:cNvPicPr>
            <a:picLocks noChangeAspect="1"/>
          </p:cNvPicPr>
          <p:nvPr/>
        </p:nvPicPr>
        <p:blipFill>
          <a:blip r:embed="rId4"/>
          <a:stretch>
            <a:fillRect/>
          </a:stretch>
        </p:blipFill>
        <p:spPr>
          <a:xfrm>
            <a:off x="8885475" y="5034176"/>
            <a:ext cx="2933930" cy="1770138"/>
          </a:xfrm>
          <a:prstGeom prst="rect">
            <a:avLst/>
          </a:prstGeom>
        </p:spPr>
      </p:pic>
    </p:spTree>
    <p:extLst>
      <p:ext uri="{BB962C8B-B14F-4D97-AF65-F5344CB8AC3E}">
        <p14:creationId xmlns:p14="http://schemas.microsoft.com/office/powerpoint/2010/main" val="8942264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0552" y="153000"/>
            <a:ext cx="12010895" cy="6552000"/>
          </a:xfrm>
          <a:prstGeom prst="rect">
            <a:avLst/>
          </a:prstGeom>
        </p:spPr>
      </p:pic>
    </p:spTree>
    <p:extLst>
      <p:ext uri="{BB962C8B-B14F-4D97-AF65-F5344CB8AC3E}">
        <p14:creationId xmlns:p14="http://schemas.microsoft.com/office/powerpoint/2010/main" val="33505456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68908" y="85800"/>
            <a:ext cx="11854183" cy="6686400"/>
          </a:xfrm>
          <a:prstGeom prst="rect">
            <a:avLst/>
          </a:prstGeom>
        </p:spPr>
      </p:pic>
    </p:spTree>
    <p:extLst>
      <p:ext uri="{BB962C8B-B14F-4D97-AF65-F5344CB8AC3E}">
        <p14:creationId xmlns:p14="http://schemas.microsoft.com/office/powerpoint/2010/main" val="42185071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2722" y="-12491"/>
            <a:ext cx="12217443" cy="6882981"/>
          </a:xfrm>
          <a:prstGeom prst="rect">
            <a:avLst/>
          </a:prstGeom>
        </p:spPr>
      </p:pic>
      <p:sp>
        <p:nvSpPr>
          <p:cNvPr id="3" name="Прямоугольник 2"/>
          <p:cNvSpPr/>
          <p:nvPr/>
        </p:nvSpPr>
        <p:spPr>
          <a:xfrm>
            <a:off x="1961071" y="240912"/>
            <a:ext cx="9701841" cy="2062103"/>
          </a:xfrm>
          <a:prstGeom prst="rect">
            <a:avLst/>
          </a:prstGeom>
        </p:spPr>
        <p:txBody>
          <a:bodyPr wrap="square">
            <a:spAutoFit/>
          </a:bodyPr>
          <a:lstStyle/>
          <a:p>
            <a:pPr algn="ctr"/>
            <a:r>
              <a:rPr lang="ru-RU" sz="3200" b="1" dirty="0">
                <a:solidFill>
                  <a:srgbClr val="FF0000"/>
                </a:solidFill>
              </a:rPr>
              <a:t>Методические рекомендации по системе оценки достижения обучающимися планируемых результатов освоения программ начального общего, основного общего и среднего общего образования</a:t>
            </a:r>
          </a:p>
        </p:txBody>
      </p:sp>
      <p:pic>
        <p:nvPicPr>
          <p:cNvPr id="4" name="Рисунок 3"/>
          <p:cNvPicPr>
            <a:picLocks noChangeAspect="1"/>
          </p:cNvPicPr>
          <p:nvPr/>
        </p:nvPicPr>
        <p:blipFill>
          <a:blip r:embed="rId3"/>
          <a:stretch>
            <a:fillRect/>
          </a:stretch>
        </p:blipFill>
        <p:spPr>
          <a:xfrm>
            <a:off x="2137634" y="2692340"/>
            <a:ext cx="9089924" cy="3164098"/>
          </a:xfrm>
          <a:prstGeom prst="rect">
            <a:avLst/>
          </a:prstGeom>
        </p:spPr>
      </p:pic>
    </p:spTree>
    <p:extLst>
      <p:ext uri="{BB962C8B-B14F-4D97-AF65-F5344CB8AC3E}">
        <p14:creationId xmlns:p14="http://schemas.microsoft.com/office/powerpoint/2010/main" val="30431054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2722" y="-12491"/>
            <a:ext cx="12217443" cy="6882981"/>
          </a:xfrm>
          <a:prstGeom prst="rect">
            <a:avLst/>
          </a:prstGeom>
        </p:spPr>
      </p:pic>
      <p:sp>
        <p:nvSpPr>
          <p:cNvPr id="3" name="TextBox 2"/>
          <p:cNvSpPr txBox="1"/>
          <p:nvPr/>
        </p:nvSpPr>
        <p:spPr>
          <a:xfrm>
            <a:off x="1716656" y="112143"/>
            <a:ext cx="4804913" cy="5816977"/>
          </a:xfrm>
          <a:prstGeom prst="rect">
            <a:avLst/>
          </a:prstGeom>
          <a:noFill/>
        </p:spPr>
        <p:txBody>
          <a:bodyPr wrap="square" rtlCol="0">
            <a:spAutoFit/>
          </a:bodyPr>
          <a:lstStyle/>
          <a:p>
            <a:pPr algn="just"/>
            <a:r>
              <a:rPr lang="ru-RU" sz="1600" dirty="0"/>
              <a:t>Внутреннее </a:t>
            </a:r>
            <a:r>
              <a:rPr lang="ru-RU" sz="1600" dirty="0" smtClean="0"/>
              <a:t>оценивание - предназначается  </a:t>
            </a:r>
            <a:r>
              <a:rPr lang="ru-RU" sz="1600" dirty="0"/>
              <a:t>для организации процесса обучения в классе по учебным предметам  и регулируется локальными актами образовательной </a:t>
            </a:r>
            <a:r>
              <a:rPr lang="ru-RU" sz="1600" dirty="0" smtClean="0"/>
              <a:t>организации.</a:t>
            </a:r>
          </a:p>
          <a:p>
            <a:pPr algn="just"/>
            <a:r>
              <a:rPr lang="ru-RU" sz="1600" b="1" i="1" dirty="0" smtClean="0">
                <a:solidFill>
                  <a:srgbClr val="FF0000"/>
                </a:solidFill>
              </a:rPr>
              <a:t>Текущая оценка- </a:t>
            </a:r>
            <a:r>
              <a:rPr lang="ru-RU" sz="1600" dirty="0" smtClean="0"/>
              <a:t>процедура </a:t>
            </a:r>
            <a:r>
              <a:rPr lang="ru-RU" sz="1600" dirty="0"/>
              <a:t>оценки </a:t>
            </a:r>
            <a:r>
              <a:rPr lang="ru-RU" sz="1600" u="sng" dirty="0"/>
              <a:t>индивидуального продвижения обучающихся в освоении программы учебного </a:t>
            </a:r>
            <a:r>
              <a:rPr lang="ru-RU" sz="1600" u="sng" dirty="0" smtClean="0"/>
              <a:t>предмета;  </a:t>
            </a:r>
            <a:r>
              <a:rPr lang="ru-RU" sz="1600" b="1" dirty="0" smtClean="0">
                <a:solidFill>
                  <a:srgbClr val="FF0000"/>
                </a:solidFill>
              </a:rPr>
              <a:t>Промежуточная аттестация -</a:t>
            </a:r>
            <a:r>
              <a:rPr lang="ru-RU" sz="1600" dirty="0" smtClean="0"/>
              <a:t> процедура </a:t>
            </a:r>
            <a:r>
              <a:rPr lang="ru-RU" sz="1600" dirty="0"/>
              <a:t>аттестации обучающихся по предмету (предметам), </a:t>
            </a:r>
            <a:r>
              <a:rPr lang="ru-RU" sz="1600" dirty="0" smtClean="0"/>
              <a:t>проводится </a:t>
            </a:r>
            <a:r>
              <a:rPr lang="ru-RU" sz="1600" dirty="0"/>
              <a:t>по итогам учебного года или иного учебного периода; </a:t>
            </a:r>
            <a:endParaRPr lang="ru-RU" sz="1600" dirty="0" smtClean="0"/>
          </a:p>
          <a:p>
            <a:pPr algn="just"/>
            <a:r>
              <a:rPr lang="ru-RU" sz="1600" dirty="0" smtClean="0"/>
              <a:t> </a:t>
            </a:r>
            <a:r>
              <a:rPr lang="ru-RU" sz="1600" b="1" dirty="0" smtClean="0">
                <a:solidFill>
                  <a:srgbClr val="FF0000"/>
                </a:solidFill>
              </a:rPr>
              <a:t>Стартовые </a:t>
            </a:r>
            <a:r>
              <a:rPr lang="ru-RU" sz="1600" b="1" dirty="0">
                <a:solidFill>
                  <a:srgbClr val="FF0000"/>
                </a:solidFill>
              </a:rPr>
              <a:t>(диагностические) работы</a:t>
            </a:r>
            <a:r>
              <a:rPr lang="ru-RU" sz="1600" dirty="0"/>
              <a:t>, направленные на </a:t>
            </a:r>
            <a:r>
              <a:rPr lang="ru-RU" sz="1600" u="sng" dirty="0"/>
              <a:t>оценку общей готовности обучающихся к обучению на данном уровне образования,</a:t>
            </a:r>
            <a:r>
              <a:rPr lang="ru-RU" sz="1600" dirty="0"/>
              <a:t> готовности обучающихся к прохождению государственной итоговой аттестации и других процедур оценки качества образования; </a:t>
            </a:r>
            <a:r>
              <a:rPr lang="ru-RU" sz="1600" b="1" dirty="0" smtClean="0">
                <a:solidFill>
                  <a:srgbClr val="FF0000"/>
                </a:solidFill>
              </a:rPr>
              <a:t>Комплексные </a:t>
            </a:r>
            <a:r>
              <a:rPr lang="ru-RU" sz="1600" b="1" dirty="0">
                <a:solidFill>
                  <a:srgbClr val="FF0000"/>
                </a:solidFill>
              </a:rPr>
              <a:t>(диагностические) работы</a:t>
            </a:r>
            <a:r>
              <a:rPr lang="ru-RU" sz="1600" dirty="0"/>
              <a:t>, направленные на оценку достижения обучающимися предметных и </a:t>
            </a:r>
            <a:r>
              <a:rPr lang="ru-RU" sz="1600" dirty="0" err="1"/>
              <a:t>метапредметных</a:t>
            </a:r>
            <a:r>
              <a:rPr lang="ru-RU" sz="1600" dirty="0"/>
              <a:t> образовательных результатов.</a:t>
            </a:r>
          </a:p>
          <a:p>
            <a:endParaRPr lang="ru-RU" dirty="0" smtClean="0"/>
          </a:p>
          <a:p>
            <a:endParaRPr lang="ru-RU" dirty="0"/>
          </a:p>
        </p:txBody>
      </p:sp>
      <p:sp>
        <p:nvSpPr>
          <p:cNvPr id="4" name="TextBox 3"/>
          <p:cNvSpPr txBox="1"/>
          <p:nvPr/>
        </p:nvSpPr>
        <p:spPr>
          <a:xfrm>
            <a:off x="7522235" y="232914"/>
            <a:ext cx="4063041" cy="3693319"/>
          </a:xfrm>
          <a:prstGeom prst="rect">
            <a:avLst/>
          </a:prstGeom>
          <a:noFill/>
        </p:spPr>
        <p:txBody>
          <a:bodyPr wrap="square" rtlCol="0">
            <a:spAutoFit/>
          </a:bodyPr>
          <a:lstStyle/>
          <a:p>
            <a:pPr algn="just"/>
            <a:r>
              <a:rPr lang="ru-RU" dirty="0" smtClean="0"/>
              <a:t>Внешнее оценивание</a:t>
            </a:r>
          </a:p>
          <a:p>
            <a:pPr algn="just"/>
            <a:r>
              <a:rPr lang="ru-RU" dirty="0" smtClean="0"/>
              <a:t> </a:t>
            </a:r>
            <a:r>
              <a:rPr lang="ru-RU" b="1" dirty="0" smtClean="0">
                <a:solidFill>
                  <a:srgbClr val="FF0000"/>
                </a:solidFill>
              </a:rPr>
              <a:t>государственная </a:t>
            </a:r>
            <a:r>
              <a:rPr lang="ru-RU" b="1" dirty="0">
                <a:solidFill>
                  <a:srgbClr val="FF0000"/>
                </a:solidFill>
              </a:rPr>
              <a:t>итоговая аттестация </a:t>
            </a:r>
            <a:r>
              <a:rPr lang="ru-RU" dirty="0"/>
              <a:t>(только для уровней основного общего и среднего общего образования</a:t>
            </a:r>
            <a:r>
              <a:rPr lang="ru-RU" dirty="0" smtClean="0"/>
              <a:t>);</a:t>
            </a:r>
          </a:p>
          <a:p>
            <a:pPr algn="just"/>
            <a:r>
              <a:rPr lang="ru-RU" b="1" dirty="0">
                <a:solidFill>
                  <a:srgbClr val="FF0000"/>
                </a:solidFill>
              </a:rPr>
              <a:t>всероссийские проверочные работы </a:t>
            </a:r>
            <a:r>
              <a:rPr lang="ru-RU" dirty="0"/>
              <a:t>как комплексный проект в области оценки качества образования, направленный на развитие единого образовательного пространства в Российской Федерации; </a:t>
            </a:r>
            <a:r>
              <a:rPr lang="ru-RU" b="1" dirty="0">
                <a:solidFill>
                  <a:srgbClr val="FF0000"/>
                </a:solidFill>
              </a:rPr>
              <a:t>мониторинговые исследования </a:t>
            </a:r>
            <a:r>
              <a:rPr lang="ru-RU" dirty="0"/>
              <a:t>федерального, регионального  и муниципального уровней. </a:t>
            </a:r>
          </a:p>
        </p:txBody>
      </p:sp>
      <p:sp>
        <p:nvSpPr>
          <p:cNvPr id="5" name="TextBox 4"/>
          <p:cNvSpPr txBox="1"/>
          <p:nvPr/>
        </p:nvSpPr>
        <p:spPr>
          <a:xfrm>
            <a:off x="2001328" y="5615796"/>
            <a:ext cx="9523563" cy="646331"/>
          </a:xfrm>
          <a:prstGeom prst="rect">
            <a:avLst/>
          </a:prstGeom>
          <a:noFill/>
        </p:spPr>
        <p:txBody>
          <a:bodyPr wrap="square" rtlCol="0">
            <a:spAutoFit/>
          </a:bodyPr>
          <a:lstStyle/>
          <a:p>
            <a:r>
              <a:rPr lang="ru-RU" dirty="0" smtClean="0"/>
              <a:t>Ориентированы на </a:t>
            </a:r>
            <a:r>
              <a:rPr lang="ru-RU" dirty="0"/>
              <a:t>требования ФГОС общего образования, </a:t>
            </a:r>
            <a:r>
              <a:rPr lang="ru-RU" dirty="0" smtClean="0"/>
              <a:t>являются элементами </a:t>
            </a:r>
            <a:r>
              <a:rPr lang="ru-RU" dirty="0"/>
              <a:t>единой системы оценки образовательных результатов обучающихся. </a:t>
            </a:r>
          </a:p>
        </p:txBody>
      </p:sp>
    </p:spTree>
    <p:extLst>
      <p:ext uri="{BB962C8B-B14F-4D97-AF65-F5344CB8AC3E}">
        <p14:creationId xmlns:p14="http://schemas.microsoft.com/office/powerpoint/2010/main" val="35409785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12217443" cy="6882981"/>
          </a:xfrm>
          <a:prstGeom prst="rect">
            <a:avLst/>
          </a:prstGeom>
        </p:spPr>
      </p:pic>
      <p:sp>
        <p:nvSpPr>
          <p:cNvPr id="3" name="Прямоугольник 2"/>
          <p:cNvSpPr/>
          <p:nvPr/>
        </p:nvSpPr>
        <p:spPr>
          <a:xfrm>
            <a:off x="1906439" y="121095"/>
            <a:ext cx="9825486" cy="830997"/>
          </a:xfrm>
          <a:prstGeom prst="rect">
            <a:avLst/>
          </a:prstGeom>
        </p:spPr>
        <p:txBody>
          <a:bodyPr wrap="square">
            <a:spAutoFit/>
          </a:bodyPr>
          <a:lstStyle/>
          <a:p>
            <a:pPr algn="ctr"/>
            <a:r>
              <a:rPr lang="ru-RU" sz="2400" b="1" dirty="0">
                <a:solidFill>
                  <a:srgbClr val="FF0000"/>
                </a:solidFill>
              </a:rPr>
              <a:t>Особенности системы оценки достижения планируемых результатов освоения образовательной программы. </a:t>
            </a:r>
          </a:p>
        </p:txBody>
      </p:sp>
      <p:sp>
        <p:nvSpPr>
          <p:cNvPr id="4" name="Прямоугольник 3"/>
          <p:cNvSpPr/>
          <p:nvPr/>
        </p:nvSpPr>
        <p:spPr>
          <a:xfrm>
            <a:off x="1710905" y="1871607"/>
            <a:ext cx="9900249" cy="3139321"/>
          </a:xfrm>
          <a:prstGeom prst="rect">
            <a:avLst/>
          </a:prstGeom>
        </p:spPr>
        <p:txBody>
          <a:bodyPr wrap="square">
            <a:spAutoFit/>
          </a:bodyPr>
          <a:lstStyle/>
          <a:p>
            <a:r>
              <a:rPr lang="ru-RU" b="1" dirty="0" smtClean="0">
                <a:solidFill>
                  <a:srgbClr val="FF0000"/>
                </a:solidFill>
              </a:rPr>
              <a:t>Личностные результаты</a:t>
            </a:r>
          </a:p>
          <a:p>
            <a:pPr algn="just"/>
            <a:r>
              <a:rPr lang="ru-RU" dirty="0" smtClean="0"/>
              <a:t>Цель  </a:t>
            </a:r>
            <a:r>
              <a:rPr lang="ru-RU" b="1" dirty="0" smtClean="0"/>
              <a:t>- не </a:t>
            </a:r>
            <a:r>
              <a:rPr lang="ru-RU" dirty="0"/>
              <a:t>определение персонифицированного уровня развития качеств личности обучающегося, а получение общего представления о воспитательной деятельности образовательной организации и </a:t>
            </a:r>
            <a:r>
              <a:rPr lang="ru-RU" dirty="0" err="1"/>
              <a:t>еѐ</a:t>
            </a:r>
            <a:r>
              <a:rPr lang="ru-RU" dirty="0"/>
              <a:t> влиянии на коллектив обучающихся: что удалось достичь, изменить, скорректировать,  а что является предметом специальной работы в </a:t>
            </a:r>
            <a:r>
              <a:rPr lang="ru-RU" dirty="0" smtClean="0"/>
              <a:t>будущем (Внешние и внутренние </a:t>
            </a:r>
            <a:r>
              <a:rPr lang="ru-RU" dirty="0" err="1" smtClean="0"/>
              <a:t>неперсонифицированные</a:t>
            </a:r>
            <a:r>
              <a:rPr lang="ru-RU" dirty="0" smtClean="0"/>
              <a:t> мониторинговые исследования. </a:t>
            </a:r>
          </a:p>
          <a:p>
            <a:pPr algn="just"/>
            <a:r>
              <a:rPr lang="ru-RU" dirty="0" smtClean="0"/>
              <a:t>Инструментарий разрабатывается </a:t>
            </a:r>
            <a:r>
              <a:rPr lang="ru-RU" dirty="0"/>
              <a:t>централизованно на федеральном или региональном уровне и основывается на общепринятых  в профессиональном сообществе методиках психолого-педагогической </a:t>
            </a:r>
            <a:r>
              <a:rPr lang="ru-RU" dirty="0" smtClean="0"/>
              <a:t>диагностики). </a:t>
            </a:r>
          </a:p>
          <a:p>
            <a:pPr algn="just"/>
            <a:r>
              <a:rPr lang="ru-RU" dirty="0" smtClean="0"/>
              <a:t>Результаты</a:t>
            </a:r>
            <a:r>
              <a:rPr lang="ru-RU" dirty="0"/>
              <a:t>, полученные в ходе этих оценочных процедур, допускается использовать только в виде агрегированных (усредненных, анонимных) данных. </a:t>
            </a:r>
          </a:p>
        </p:txBody>
      </p:sp>
    </p:spTree>
    <p:extLst>
      <p:ext uri="{BB962C8B-B14F-4D97-AF65-F5344CB8AC3E}">
        <p14:creationId xmlns:p14="http://schemas.microsoft.com/office/powerpoint/2010/main" val="42406219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2722" y="-12491"/>
            <a:ext cx="12217443" cy="6882981"/>
          </a:xfrm>
          <a:prstGeom prst="rect">
            <a:avLst/>
          </a:prstGeom>
        </p:spPr>
      </p:pic>
      <p:sp>
        <p:nvSpPr>
          <p:cNvPr id="3" name="Прямоугольник 2"/>
          <p:cNvSpPr/>
          <p:nvPr/>
        </p:nvSpPr>
        <p:spPr>
          <a:xfrm>
            <a:off x="1940942" y="966158"/>
            <a:ext cx="10136039" cy="5355312"/>
          </a:xfrm>
          <a:prstGeom prst="rect">
            <a:avLst/>
          </a:prstGeom>
        </p:spPr>
        <p:txBody>
          <a:bodyPr wrap="square">
            <a:spAutoFit/>
          </a:bodyPr>
          <a:lstStyle/>
          <a:p>
            <a:pPr algn="just"/>
            <a:r>
              <a:rPr lang="ru-RU" b="1" dirty="0" err="1" smtClean="0">
                <a:solidFill>
                  <a:srgbClr val="FF0000"/>
                </a:solidFill>
              </a:rPr>
              <a:t>Метапредметные</a:t>
            </a:r>
            <a:r>
              <a:rPr lang="ru-RU" b="1" dirty="0" smtClean="0">
                <a:solidFill>
                  <a:srgbClr val="FF0000"/>
                </a:solidFill>
              </a:rPr>
              <a:t> результаты</a:t>
            </a:r>
          </a:p>
          <a:p>
            <a:pPr algn="just"/>
            <a:r>
              <a:rPr lang="ru-RU" dirty="0" smtClean="0"/>
              <a:t>Важно </a:t>
            </a:r>
            <a:r>
              <a:rPr lang="ru-RU" dirty="0"/>
              <a:t>понимать и разделять оценку </a:t>
            </a:r>
            <a:r>
              <a:rPr lang="ru-RU" dirty="0" err="1"/>
              <a:t>сформированности</a:t>
            </a:r>
            <a:r>
              <a:rPr lang="ru-RU" b="1" dirty="0"/>
              <a:t>:  </a:t>
            </a:r>
            <a:endParaRPr lang="ru-RU" b="1" dirty="0" smtClean="0"/>
          </a:p>
          <a:p>
            <a:pPr algn="just"/>
            <a:r>
              <a:rPr lang="ru-RU" b="1" dirty="0" smtClean="0"/>
              <a:t>отдельных </a:t>
            </a:r>
            <a:r>
              <a:rPr lang="ru-RU" b="1" dirty="0" err="1"/>
              <a:t>метапредметных</a:t>
            </a:r>
            <a:r>
              <a:rPr lang="ru-RU" b="1" dirty="0"/>
              <a:t> результатов </a:t>
            </a:r>
            <a:r>
              <a:rPr lang="ru-RU" dirty="0"/>
              <a:t>в ходе итоговой оценки достижения </a:t>
            </a:r>
            <a:r>
              <a:rPr lang="ru-RU" dirty="0" err="1"/>
              <a:t>метапредметных</a:t>
            </a:r>
            <a:r>
              <a:rPr lang="ru-RU" dirty="0"/>
              <a:t> результатов (</a:t>
            </a:r>
            <a:r>
              <a:rPr lang="ru-RU" dirty="0" smtClean="0"/>
              <a:t>защита </a:t>
            </a:r>
            <a:r>
              <a:rPr lang="ru-RU" dirty="0"/>
              <a:t>индивидуального проекта по отдельным учебным предметам или на </a:t>
            </a:r>
            <a:r>
              <a:rPr lang="ru-RU" dirty="0" err="1"/>
              <a:t>межпредметной</a:t>
            </a:r>
            <a:r>
              <a:rPr lang="ru-RU" dirty="0"/>
              <a:t> </a:t>
            </a:r>
            <a:r>
              <a:rPr lang="ru-RU" dirty="0" smtClean="0"/>
              <a:t>основе  </a:t>
            </a:r>
            <a:r>
              <a:rPr lang="ru-RU" dirty="0" smtClean="0">
                <a:solidFill>
                  <a:srgbClr val="FF0000"/>
                </a:solidFill>
              </a:rPr>
              <a:t>КРИТЕРИИ!!!</a:t>
            </a:r>
            <a:r>
              <a:rPr lang="ru-RU" dirty="0" smtClean="0"/>
              <a:t>); </a:t>
            </a:r>
          </a:p>
          <a:p>
            <a:pPr algn="just"/>
            <a:r>
              <a:rPr lang="ru-RU" b="1" dirty="0" smtClean="0"/>
              <a:t>собственно </a:t>
            </a:r>
            <a:r>
              <a:rPr lang="ru-RU" b="1" dirty="0" err="1"/>
              <a:t>метапредметных</a:t>
            </a:r>
            <a:r>
              <a:rPr lang="ru-RU" b="1" dirty="0"/>
              <a:t> действий</a:t>
            </a:r>
            <a:r>
              <a:rPr lang="ru-RU" dirty="0"/>
              <a:t>, построенную на содержании различных предметов и </a:t>
            </a:r>
            <a:r>
              <a:rPr lang="ru-RU" dirty="0" err="1"/>
              <a:t>внеучебных</a:t>
            </a:r>
            <a:r>
              <a:rPr lang="ru-RU" dirty="0"/>
              <a:t> ситуаций, при этом оценивается способность применения (переноса) </a:t>
            </a:r>
            <a:r>
              <a:rPr lang="ru-RU" dirty="0" err="1"/>
              <a:t>метапредметных</a:t>
            </a:r>
            <a:r>
              <a:rPr lang="ru-RU" dirty="0"/>
              <a:t> действий, сформированных на отдельных предметах, при решении различных </a:t>
            </a:r>
            <a:r>
              <a:rPr lang="ru-RU" dirty="0" smtClean="0"/>
              <a:t>задач</a:t>
            </a:r>
            <a:r>
              <a:rPr lang="ru-RU" dirty="0"/>
              <a:t> (</a:t>
            </a:r>
            <a:r>
              <a:rPr lang="ru-RU" dirty="0" err="1"/>
              <a:t>метапредметные</a:t>
            </a:r>
            <a:r>
              <a:rPr lang="ru-RU" dirty="0"/>
              <a:t> действия, как правило, формируются и оцениваются как неотъемлемый элемент выполняемого учебного задания по предмету. Поэтому крайне важен отбор моделей учебных заданий, которые учитель предъявляет учащимся  для формирования </a:t>
            </a:r>
            <a:r>
              <a:rPr lang="ru-RU" dirty="0" err="1"/>
              <a:t>метапредметных</a:t>
            </a:r>
            <a:r>
              <a:rPr lang="ru-RU" dirty="0"/>
              <a:t> результатов и их оценки. Необходимо наполнить учебный процесс такими моделями заданий и учебных ситуаций,  в которых естественными элементами являются познавательные действия (логические, исследовательские, работа с информацией), коммуникативные </a:t>
            </a:r>
            <a:r>
              <a:rPr lang="ru-RU" dirty="0" smtClean="0"/>
              <a:t>действия</a:t>
            </a:r>
            <a:r>
              <a:rPr lang="ru-RU" dirty="0"/>
              <a:t>, проявляющиеся как в ходе выполнения учебных заданий,  так и в ходе взаимодействия и совместной деятельности, регулятивные действия. </a:t>
            </a:r>
            <a:endParaRPr lang="ru-RU" dirty="0" smtClean="0"/>
          </a:p>
          <a:p>
            <a:pPr algn="just"/>
            <a:endParaRPr lang="ru-RU" dirty="0"/>
          </a:p>
          <a:p>
            <a:pPr algn="just"/>
            <a:r>
              <a:rPr lang="ru-RU" dirty="0" smtClean="0"/>
              <a:t>Основной </a:t>
            </a:r>
            <a:r>
              <a:rPr lang="ru-RU" dirty="0"/>
              <a:t>процедурой итоговой оценки достижения </a:t>
            </a:r>
            <a:r>
              <a:rPr lang="ru-RU" dirty="0" err="1"/>
              <a:t>метапредметных</a:t>
            </a:r>
            <a:r>
              <a:rPr lang="ru-RU" dirty="0"/>
              <a:t> результатов является защита итогового индивидуального проекта. </a:t>
            </a:r>
          </a:p>
        </p:txBody>
      </p:sp>
      <p:pic>
        <p:nvPicPr>
          <p:cNvPr id="4" name="Рисунок 3"/>
          <p:cNvPicPr>
            <a:picLocks noChangeAspect="1"/>
          </p:cNvPicPr>
          <p:nvPr/>
        </p:nvPicPr>
        <p:blipFill>
          <a:blip r:embed="rId3"/>
          <a:stretch>
            <a:fillRect/>
          </a:stretch>
        </p:blipFill>
        <p:spPr>
          <a:xfrm>
            <a:off x="1802921" y="127652"/>
            <a:ext cx="9808234" cy="774259"/>
          </a:xfrm>
          <a:prstGeom prst="rect">
            <a:avLst/>
          </a:prstGeom>
        </p:spPr>
      </p:pic>
    </p:spTree>
    <p:extLst>
      <p:ext uri="{BB962C8B-B14F-4D97-AF65-F5344CB8AC3E}">
        <p14:creationId xmlns:p14="http://schemas.microsoft.com/office/powerpoint/2010/main" val="2766461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2722" y="-12491"/>
            <a:ext cx="12217443" cy="6882981"/>
          </a:xfrm>
          <a:prstGeom prst="rect">
            <a:avLst/>
          </a:prstGeom>
        </p:spPr>
      </p:pic>
      <p:sp>
        <p:nvSpPr>
          <p:cNvPr id="3" name="Прямоугольник 2"/>
          <p:cNvSpPr/>
          <p:nvPr/>
        </p:nvSpPr>
        <p:spPr>
          <a:xfrm>
            <a:off x="2011052" y="1090293"/>
            <a:ext cx="9895002" cy="5909310"/>
          </a:xfrm>
          <a:prstGeom prst="rect">
            <a:avLst/>
          </a:prstGeom>
        </p:spPr>
        <p:txBody>
          <a:bodyPr wrap="square">
            <a:spAutoFit/>
          </a:bodyPr>
          <a:lstStyle/>
          <a:p>
            <a:pPr algn="just"/>
            <a:r>
              <a:rPr lang="ru-RU" b="1" dirty="0" smtClean="0">
                <a:solidFill>
                  <a:srgbClr val="FF0000"/>
                </a:solidFill>
              </a:rPr>
              <a:t>Предметные результаты</a:t>
            </a:r>
          </a:p>
          <a:p>
            <a:pPr algn="just"/>
            <a:r>
              <a:rPr lang="ru-RU" dirty="0" smtClean="0"/>
              <a:t>Оценка </a:t>
            </a:r>
            <a:r>
              <a:rPr lang="ru-RU" dirty="0"/>
              <a:t>достижения обучающимися планируемых результатов по отдельным учебным </a:t>
            </a:r>
            <a:r>
              <a:rPr lang="ru-RU" dirty="0" smtClean="0"/>
              <a:t>предметам.</a:t>
            </a:r>
          </a:p>
          <a:p>
            <a:pPr algn="just"/>
            <a:r>
              <a:rPr lang="ru-RU" u="sng" dirty="0" smtClean="0"/>
              <a:t>Критерии</a:t>
            </a:r>
            <a:r>
              <a:rPr lang="ru-RU" u="sng" dirty="0"/>
              <a:t>: знание и понимание, применение, функциональность</a:t>
            </a:r>
            <a:r>
              <a:rPr lang="ru-RU" u="sng" dirty="0" smtClean="0"/>
              <a:t>.</a:t>
            </a:r>
          </a:p>
          <a:p>
            <a:pPr algn="just"/>
            <a:r>
              <a:rPr lang="ru-RU" b="1" dirty="0" smtClean="0">
                <a:solidFill>
                  <a:srgbClr val="FF0000"/>
                </a:solidFill>
              </a:rPr>
              <a:t>Знание </a:t>
            </a:r>
            <a:r>
              <a:rPr lang="ru-RU" b="1" dirty="0">
                <a:solidFill>
                  <a:srgbClr val="FF0000"/>
                </a:solidFill>
              </a:rPr>
              <a:t>и </a:t>
            </a:r>
            <a:r>
              <a:rPr lang="ru-RU" b="1" dirty="0" smtClean="0">
                <a:solidFill>
                  <a:srgbClr val="FF0000"/>
                </a:solidFill>
              </a:rPr>
              <a:t>понимание</a:t>
            </a:r>
            <a:r>
              <a:rPr lang="ru-RU" dirty="0" smtClean="0"/>
              <a:t>: </a:t>
            </a:r>
            <a:r>
              <a:rPr lang="ru-RU" dirty="0"/>
              <a:t>включает знание и понимание роли изучаемой области знания и (или) вида деятельности в различных контекстах, знание и понимание терминологии, понятий и идей, а также процедурных знаний или алгоритмов.</a:t>
            </a:r>
            <a:endParaRPr lang="ru-RU" dirty="0" smtClean="0"/>
          </a:p>
          <a:p>
            <a:pPr algn="just"/>
            <a:r>
              <a:rPr lang="ru-RU" b="1" dirty="0" smtClean="0">
                <a:solidFill>
                  <a:srgbClr val="FF0000"/>
                </a:solidFill>
              </a:rPr>
              <a:t>Применение</a:t>
            </a:r>
            <a:r>
              <a:rPr lang="ru-RU" dirty="0" smtClean="0"/>
              <a:t>: </a:t>
            </a:r>
            <a:r>
              <a:rPr lang="ru-RU" dirty="0"/>
              <a:t>использование изучаемого материала при решении учебных задач, различающихся сложностью предметного содержания, сочетанием универсальных познавательных действий и операций, степенью проработанности в учебном процессе</a:t>
            </a:r>
            <a:r>
              <a:rPr lang="ru-RU" dirty="0" smtClean="0"/>
              <a:t>; </a:t>
            </a:r>
            <a:endParaRPr lang="ru-RU" dirty="0"/>
          </a:p>
          <a:p>
            <a:pPr algn="just"/>
            <a:r>
              <a:rPr lang="ru-RU" dirty="0"/>
              <a:t>использование специфических для предмета способов действий и видов деятельности по получению нового знания, его интерпретации, применению и преобразованию при решении учебных задач/проблем, в том числе в ходе поисковой деятельности, учебно-исследовательской и учебно-проектной </a:t>
            </a:r>
            <a:r>
              <a:rPr lang="ru-RU" dirty="0" smtClean="0"/>
              <a:t>деятельности</a:t>
            </a:r>
          </a:p>
          <a:p>
            <a:pPr algn="just"/>
            <a:r>
              <a:rPr lang="ru-RU" b="1" dirty="0" smtClean="0">
                <a:solidFill>
                  <a:srgbClr val="FF0000"/>
                </a:solidFill>
              </a:rPr>
              <a:t>Функциональность</a:t>
            </a:r>
            <a:r>
              <a:rPr lang="ru-RU" dirty="0" smtClean="0"/>
              <a:t>: </a:t>
            </a:r>
            <a:r>
              <a:rPr lang="ru-RU" dirty="0"/>
              <a:t>включает осознанное использование приобретенных знаний и способов действий при решении </a:t>
            </a:r>
            <a:r>
              <a:rPr lang="ru-RU" dirty="0" err="1"/>
              <a:t>внеучебных</a:t>
            </a:r>
            <a:r>
              <a:rPr lang="ru-RU" dirty="0"/>
              <a:t> проблем, различающихся сложностью предметного содержания, читательских умений, контекста, а также сочетанием когнитивных операций.</a:t>
            </a:r>
          </a:p>
          <a:p>
            <a:pPr algn="just"/>
            <a:endParaRPr lang="ru-RU" dirty="0"/>
          </a:p>
          <a:p>
            <a:pPr algn="just"/>
            <a:r>
              <a:rPr lang="ru-RU" dirty="0"/>
              <a:t>Оценка функциональной грамотности направлена на выявление способности обучающихся применять предметные знания и умения во </a:t>
            </a:r>
            <a:r>
              <a:rPr lang="ru-RU" dirty="0" err="1"/>
              <a:t>внеучебной</a:t>
            </a:r>
            <a:r>
              <a:rPr lang="ru-RU" dirty="0"/>
              <a:t> ситуации, в реальной жизни.</a:t>
            </a:r>
            <a:endParaRPr lang="ru-RU" dirty="0" smtClean="0"/>
          </a:p>
          <a:p>
            <a:endParaRPr lang="ru-RU" dirty="0"/>
          </a:p>
          <a:p>
            <a:endParaRPr lang="ru-RU" dirty="0"/>
          </a:p>
        </p:txBody>
      </p:sp>
      <p:pic>
        <p:nvPicPr>
          <p:cNvPr id="4" name="Рисунок 3"/>
          <p:cNvPicPr>
            <a:picLocks noChangeAspect="1"/>
          </p:cNvPicPr>
          <p:nvPr/>
        </p:nvPicPr>
        <p:blipFill>
          <a:blip r:embed="rId3"/>
          <a:stretch>
            <a:fillRect/>
          </a:stretch>
        </p:blipFill>
        <p:spPr>
          <a:xfrm>
            <a:off x="1624976" y="151772"/>
            <a:ext cx="9809314" cy="774259"/>
          </a:xfrm>
          <a:prstGeom prst="rect">
            <a:avLst/>
          </a:prstGeom>
        </p:spPr>
      </p:pic>
    </p:spTree>
    <p:extLst>
      <p:ext uri="{BB962C8B-B14F-4D97-AF65-F5344CB8AC3E}">
        <p14:creationId xmlns:p14="http://schemas.microsoft.com/office/powerpoint/2010/main" val="15897533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12217443" cy="6882981"/>
          </a:xfrm>
          <a:prstGeom prst="rect">
            <a:avLst/>
          </a:prstGeom>
        </p:spPr>
      </p:pic>
      <p:pic>
        <p:nvPicPr>
          <p:cNvPr id="3" name="Рисунок 2"/>
          <p:cNvPicPr>
            <a:picLocks noChangeAspect="1"/>
          </p:cNvPicPr>
          <p:nvPr/>
        </p:nvPicPr>
        <p:blipFill>
          <a:blip r:embed="rId3"/>
          <a:stretch>
            <a:fillRect/>
          </a:stretch>
        </p:blipFill>
        <p:spPr>
          <a:xfrm>
            <a:off x="2931540" y="338286"/>
            <a:ext cx="8138865" cy="1713124"/>
          </a:xfrm>
          <a:prstGeom prst="rect">
            <a:avLst/>
          </a:prstGeom>
        </p:spPr>
      </p:pic>
      <p:pic>
        <p:nvPicPr>
          <p:cNvPr id="4" name="Рисунок 3"/>
          <p:cNvPicPr>
            <a:picLocks noChangeAspect="1"/>
          </p:cNvPicPr>
          <p:nvPr/>
        </p:nvPicPr>
        <p:blipFill>
          <a:blip r:embed="rId4"/>
          <a:stretch>
            <a:fillRect/>
          </a:stretch>
        </p:blipFill>
        <p:spPr>
          <a:xfrm>
            <a:off x="3062614" y="2571175"/>
            <a:ext cx="7876715" cy="3792041"/>
          </a:xfrm>
          <a:prstGeom prst="rect">
            <a:avLst/>
          </a:prstGeom>
        </p:spPr>
      </p:pic>
    </p:spTree>
    <p:extLst>
      <p:ext uri="{BB962C8B-B14F-4D97-AF65-F5344CB8AC3E}">
        <p14:creationId xmlns:p14="http://schemas.microsoft.com/office/powerpoint/2010/main" val="35461575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82400"/>
            <a:ext cx="12217443" cy="6882981"/>
          </a:xfrm>
          <a:prstGeom prst="rect">
            <a:avLst/>
          </a:prstGeom>
        </p:spPr>
      </p:pic>
      <p:sp>
        <p:nvSpPr>
          <p:cNvPr id="5" name="TextBox 4"/>
          <p:cNvSpPr txBox="1"/>
          <p:nvPr/>
        </p:nvSpPr>
        <p:spPr>
          <a:xfrm>
            <a:off x="1992702" y="224287"/>
            <a:ext cx="9264770" cy="584775"/>
          </a:xfrm>
          <a:prstGeom prst="rect">
            <a:avLst/>
          </a:prstGeom>
          <a:noFill/>
        </p:spPr>
        <p:txBody>
          <a:bodyPr wrap="square" rtlCol="0">
            <a:spAutoFit/>
          </a:bodyPr>
          <a:lstStyle/>
          <a:p>
            <a:pPr algn="ctr"/>
            <a:r>
              <a:rPr lang="ru-RU" sz="3200" b="1" dirty="0">
                <a:solidFill>
                  <a:srgbClr val="FF0000"/>
                </a:solidFill>
              </a:rPr>
              <a:t>Концепция ЕФС разработана во исполнение:</a:t>
            </a:r>
          </a:p>
        </p:txBody>
      </p:sp>
      <p:pic>
        <p:nvPicPr>
          <p:cNvPr id="6" name="Рисунок 5"/>
          <p:cNvPicPr>
            <a:picLocks noChangeAspect="1"/>
          </p:cNvPicPr>
          <p:nvPr/>
        </p:nvPicPr>
        <p:blipFill>
          <a:blip r:embed="rId3"/>
          <a:stretch>
            <a:fillRect/>
          </a:stretch>
        </p:blipFill>
        <p:spPr>
          <a:xfrm>
            <a:off x="1992702" y="1501241"/>
            <a:ext cx="9004946" cy="3759744"/>
          </a:xfrm>
          <a:prstGeom prst="rect">
            <a:avLst/>
          </a:prstGeom>
        </p:spPr>
      </p:pic>
    </p:spTree>
    <p:extLst>
      <p:ext uri="{BB962C8B-B14F-4D97-AF65-F5344CB8AC3E}">
        <p14:creationId xmlns:p14="http://schemas.microsoft.com/office/powerpoint/2010/main" val="8951737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2722" y="-12491"/>
            <a:ext cx="12217443" cy="6882981"/>
          </a:xfrm>
          <a:prstGeom prst="rect">
            <a:avLst/>
          </a:prstGeom>
        </p:spPr>
      </p:pic>
      <p:pic>
        <p:nvPicPr>
          <p:cNvPr id="3" name="Рисунок 2"/>
          <p:cNvPicPr>
            <a:picLocks noChangeAspect="1"/>
          </p:cNvPicPr>
          <p:nvPr/>
        </p:nvPicPr>
        <p:blipFill>
          <a:blip r:embed="rId3"/>
          <a:stretch>
            <a:fillRect/>
          </a:stretch>
        </p:blipFill>
        <p:spPr>
          <a:xfrm>
            <a:off x="1966823" y="142481"/>
            <a:ext cx="9154643" cy="1852787"/>
          </a:xfrm>
          <a:prstGeom prst="rect">
            <a:avLst/>
          </a:prstGeom>
        </p:spPr>
      </p:pic>
      <p:pic>
        <p:nvPicPr>
          <p:cNvPr id="4" name="Рисунок 3"/>
          <p:cNvPicPr>
            <a:picLocks noChangeAspect="1"/>
          </p:cNvPicPr>
          <p:nvPr/>
        </p:nvPicPr>
        <p:blipFill>
          <a:blip r:embed="rId4"/>
          <a:stretch>
            <a:fillRect/>
          </a:stretch>
        </p:blipFill>
        <p:spPr>
          <a:xfrm>
            <a:off x="1792510" y="2441128"/>
            <a:ext cx="9503267" cy="3983502"/>
          </a:xfrm>
          <a:prstGeom prst="rect">
            <a:avLst/>
          </a:prstGeom>
        </p:spPr>
      </p:pic>
    </p:spTree>
    <p:extLst>
      <p:ext uri="{BB962C8B-B14F-4D97-AF65-F5344CB8AC3E}">
        <p14:creationId xmlns:p14="http://schemas.microsoft.com/office/powerpoint/2010/main" val="32760127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2722" y="-12491"/>
            <a:ext cx="12217443" cy="6882981"/>
          </a:xfrm>
          <a:prstGeom prst="rect">
            <a:avLst/>
          </a:prstGeom>
        </p:spPr>
      </p:pic>
      <p:pic>
        <p:nvPicPr>
          <p:cNvPr id="3" name="Рисунок 2"/>
          <p:cNvPicPr>
            <a:picLocks noChangeAspect="1"/>
          </p:cNvPicPr>
          <p:nvPr/>
        </p:nvPicPr>
        <p:blipFill>
          <a:blip r:embed="rId3"/>
          <a:stretch>
            <a:fillRect/>
          </a:stretch>
        </p:blipFill>
        <p:spPr>
          <a:xfrm>
            <a:off x="1887903" y="1716190"/>
            <a:ext cx="9332538" cy="4719115"/>
          </a:xfrm>
          <a:prstGeom prst="rect">
            <a:avLst/>
          </a:prstGeom>
        </p:spPr>
      </p:pic>
      <p:pic>
        <p:nvPicPr>
          <p:cNvPr id="4" name="Рисунок 3"/>
          <p:cNvPicPr>
            <a:picLocks noChangeAspect="1"/>
          </p:cNvPicPr>
          <p:nvPr/>
        </p:nvPicPr>
        <p:blipFill>
          <a:blip r:embed="rId4"/>
          <a:stretch>
            <a:fillRect/>
          </a:stretch>
        </p:blipFill>
        <p:spPr>
          <a:xfrm>
            <a:off x="1467473" y="318142"/>
            <a:ext cx="10516511" cy="1304657"/>
          </a:xfrm>
          <a:prstGeom prst="rect">
            <a:avLst/>
          </a:prstGeom>
        </p:spPr>
      </p:pic>
    </p:spTree>
    <p:extLst>
      <p:ext uri="{BB962C8B-B14F-4D97-AF65-F5344CB8AC3E}">
        <p14:creationId xmlns:p14="http://schemas.microsoft.com/office/powerpoint/2010/main" val="16998083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12217443" cy="6882981"/>
          </a:xfrm>
          <a:prstGeom prst="rect">
            <a:avLst/>
          </a:prstGeom>
        </p:spPr>
      </p:pic>
      <p:pic>
        <p:nvPicPr>
          <p:cNvPr id="3" name="Рисунок 2"/>
          <p:cNvPicPr>
            <a:picLocks noChangeAspect="1"/>
          </p:cNvPicPr>
          <p:nvPr/>
        </p:nvPicPr>
        <p:blipFill>
          <a:blip r:embed="rId3"/>
          <a:stretch>
            <a:fillRect/>
          </a:stretch>
        </p:blipFill>
        <p:spPr>
          <a:xfrm>
            <a:off x="2096219" y="1850747"/>
            <a:ext cx="9051181" cy="3747795"/>
          </a:xfrm>
          <a:prstGeom prst="rect">
            <a:avLst/>
          </a:prstGeom>
        </p:spPr>
      </p:pic>
      <p:sp>
        <p:nvSpPr>
          <p:cNvPr id="4" name="TextBox 3"/>
          <p:cNvSpPr txBox="1"/>
          <p:nvPr/>
        </p:nvSpPr>
        <p:spPr>
          <a:xfrm>
            <a:off x="2096219" y="439947"/>
            <a:ext cx="8384875" cy="584775"/>
          </a:xfrm>
          <a:prstGeom prst="rect">
            <a:avLst/>
          </a:prstGeom>
          <a:noFill/>
        </p:spPr>
        <p:txBody>
          <a:bodyPr wrap="square" rtlCol="0">
            <a:spAutoFit/>
          </a:bodyPr>
          <a:lstStyle/>
          <a:p>
            <a:pPr algn="ctr"/>
            <a:r>
              <a:rPr lang="ru-RU" sz="3200" b="1" dirty="0" smtClean="0">
                <a:solidFill>
                  <a:srgbClr val="FF0000"/>
                </a:solidFill>
              </a:rPr>
              <a:t>Цель создания ЕФС</a:t>
            </a:r>
            <a:endParaRPr lang="ru-RU" sz="3200" b="1" dirty="0">
              <a:solidFill>
                <a:srgbClr val="FF0000"/>
              </a:solidFill>
            </a:endParaRPr>
          </a:p>
        </p:txBody>
      </p:sp>
    </p:spTree>
    <p:extLst>
      <p:ext uri="{BB962C8B-B14F-4D97-AF65-F5344CB8AC3E}">
        <p14:creationId xmlns:p14="http://schemas.microsoft.com/office/powerpoint/2010/main" val="30274128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12217443" cy="6882981"/>
          </a:xfrm>
          <a:prstGeom prst="rect">
            <a:avLst/>
          </a:prstGeom>
        </p:spPr>
      </p:pic>
      <p:sp>
        <p:nvSpPr>
          <p:cNvPr id="3" name="TextBox 2"/>
          <p:cNvSpPr txBox="1"/>
          <p:nvPr/>
        </p:nvSpPr>
        <p:spPr>
          <a:xfrm>
            <a:off x="1904215" y="115393"/>
            <a:ext cx="8578391" cy="369332"/>
          </a:xfrm>
          <a:prstGeom prst="rect">
            <a:avLst/>
          </a:prstGeom>
          <a:noFill/>
        </p:spPr>
        <p:txBody>
          <a:bodyPr wrap="square" rtlCol="0">
            <a:spAutoFit/>
          </a:bodyPr>
          <a:lstStyle/>
          <a:p>
            <a:pPr algn="ctr"/>
            <a:r>
              <a:rPr lang="ru-RU" b="1" dirty="0" smtClean="0">
                <a:solidFill>
                  <a:srgbClr val="FF0000"/>
                </a:solidFill>
              </a:rPr>
              <a:t>Первые результаты</a:t>
            </a:r>
            <a:endParaRPr lang="ru-RU" b="1" dirty="0">
              <a:solidFill>
                <a:srgbClr val="FF0000"/>
              </a:solidFill>
            </a:endParaRPr>
          </a:p>
        </p:txBody>
      </p:sp>
      <p:sp>
        <p:nvSpPr>
          <p:cNvPr id="4" name="Прямоугольник 3"/>
          <p:cNvSpPr/>
          <p:nvPr/>
        </p:nvSpPr>
        <p:spPr>
          <a:xfrm>
            <a:off x="1696826" y="484725"/>
            <a:ext cx="10114961" cy="5816977"/>
          </a:xfrm>
          <a:prstGeom prst="rect">
            <a:avLst/>
          </a:prstGeom>
        </p:spPr>
        <p:txBody>
          <a:bodyPr wrap="square">
            <a:spAutoFit/>
          </a:bodyPr>
          <a:lstStyle/>
          <a:p>
            <a:r>
              <a:rPr lang="ru-RU" sz="1200" b="1" dirty="0">
                <a:solidFill>
                  <a:srgbClr val="FF0000"/>
                </a:solidFill>
              </a:rPr>
              <a:t>на территории </a:t>
            </a:r>
            <a:r>
              <a:rPr lang="ru-RU" sz="1200" b="1" dirty="0" smtClean="0">
                <a:solidFill>
                  <a:srgbClr val="FF0000"/>
                </a:solidFill>
              </a:rPr>
              <a:t>РФ  формируется </a:t>
            </a:r>
            <a:r>
              <a:rPr lang="ru-RU" sz="1200" b="1" dirty="0">
                <a:solidFill>
                  <a:srgbClr val="FF0000"/>
                </a:solidFill>
              </a:rPr>
              <a:t>единое научно-методическое пространство сопровождения</a:t>
            </a:r>
            <a:r>
              <a:rPr lang="ru-RU" sz="1200" dirty="0"/>
              <a:t> педагогических работников и управленческих кадров, состоящее из субъектов научно-методической деятельности федерального, регионального, муниципального уровней и уровня образовательной организации;</a:t>
            </a:r>
          </a:p>
          <a:p>
            <a:endParaRPr lang="ru-RU" sz="1200" dirty="0"/>
          </a:p>
          <a:p>
            <a:r>
              <a:rPr lang="ru-RU" sz="1200" b="1" dirty="0">
                <a:solidFill>
                  <a:srgbClr val="FF0000"/>
                </a:solidFill>
              </a:rPr>
              <a:t>на территории </a:t>
            </a:r>
            <a:r>
              <a:rPr lang="ru-RU" sz="1200" b="1" dirty="0" smtClean="0">
                <a:solidFill>
                  <a:srgbClr val="FF0000"/>
                </a:solidFill>
              </a:rPr>
              <a:t>РФ формируется </a:t>
            </a:r>
            <a:r>
              <a:rPr lang="ru-RU" sz="1200" b="1" dirty="0">
                <a:solidFill>
                  <a:srgbClr val="FF0000"/>
                </a:solidFill>
              </a:rPr>
              <a:t>сеть научно-методических центров</a:t>
            </a:r>
            <a:r>
              <a:rPr lang="ru-RU" sz="1200" dirty="0"/>
              <a:t>, осуществляющих на системной и регулярной основах </a:t>
            </a:r>
            <a:r>
              <a:rPr lang="ru-RU" sz="1200" b="1" dirty="0">
                <a:solidFill>
                  <a:srgbClr val="FF0000"/>
                </a:solidFill>
              </a:rPr>
              <a:t>интеграцию результатов </a:t>
            </a:r>
            <a:r>
              <a:rPr lang="ru-RU" sz="1200" dirty="0"/>
              <a:t>научных исследований в реальную педагогическую практику;</a:t>
            </a:r>
          </a:p>
          <a:p>
            <a:endParaRPr lang="ru-RU" sz="1200" dirty="0"/>
          </a:p>
          <a:p>
            <a:r>
              <a:rPr lang="ru-RU" sz="1200" b="1" dirty="0">
                <a:solidFill>
                  <a:srgbClr val="FF0000"/>
                </a:solidFill>
              </a:rPr>
              <a:t>на территории субъектов </a:t>
            </a:r>
            <a:r>
              <a:rPr lang="ru-RU" sz="1200" b="1" dirty="0" smtClean="0">
                <a:solidFill>
                  <a:srgbClr val="FF0000"/>
                </a:solidFill>
              </a:rPr>
              <a:t>РФ </a:t>
            </a:r>
            <a:r>
              <a:rPr lang="ru-RU" sz="1200" dirty="0"/>
              <a:t>актами органов исполнительной власти, осуществляющих государственное управление в сфере образования, </a:t>
            </a:r>
            <a:r>
              <a:rPr lang="ru-RU" sz="1200" b="1" dirty="0">
                <a:solidFill>
                  <a:srgbClr val="FF0000"/>
                </a:solidFill>
              </a:rPr>
              <a:t>созданы региональные сегменты ЕФС;</a:t>
            </a:r>
          </a:p>
          <a:p>
            <a:endParaRPr lang="ru-RU" sz="1200" dirty="0"/>
          </a:p>
          <a:p>
            <a:r>
              <a:rPr lang="ru-RU" sz="1200" b="1" dirty="0">
                <a:solidFill>
                  <a:srgbClr val="FF0000"/>
                </a:solidFill>
              </a:rPr>
              <a:t>на территории субъектов </a:t>
            </a:r>
            <a:r>
              <a:rPr lang="ru-RU" sz="1200" b="1" dirty="0" smtClean="0">
                <a:solidFill>
                  <a:srgbClr val="FF0000"/>
                </a:solidFill>
              </a:rPr>
              <a:t>РФ </a:t>
            </a:r>
            <a:r>
              <a:rPr lang="ru-RU" sz="1200" b="1" dirty="0">
                <a:solidFill>
                  <a:srgbClr val="FF0000"/>
                </a:solidFill>
              </a:rPr>
              <a:t>сформирована сеть ЦНППМ,</a:t>
            </a:r>
            <a:r>
              <a:rPr lang="ru-RU" sz="1200" dirty="0"/>
              <a:t> осуществляющих координацию деятельности и комплексное организационно-методическое сопровождение субъектов РС НМС и взаимодействие с координатором ЕФС;</a:t>
            </a:r>
          </a:p>
          <a:p>
            <a:endParaRPr lang="ru-RU" sz="1200" dirty="0"/>
          </a:p>
          <a:p>
            <a:r>
              <a:rPr lang="ru-RU" sz="1200" dirty="0"/>
              <a:t>на территории субъектов </a:t>
            </a:r>
            <a:r>
              <a:rPr lang="ru-RU" sz="1200" dirty="0" smtClean="0"/>
              <a:t>РФ </a:t>
            </a:r>
            <a:r>
              <a:rPr lang="ru-RU" sz="1200" b="1" dirty="0" smtClean="0">
                <a:solidFill>
                  <a:srgbClr val="FF0000"/>
                </a:solidFill>
              </a:rPr>
              <a:t>формируется сеть </a:t>
            </a:r>
            <a:r>
              <a:rPr lang="ru-RU" sz="1200" b="1" dirty="0">
                <a:solidFill>
                  <a:srgbClr val="FF0000"/>
                </a:solidFill>
              </a:rPr>
              <a:t>региональных методических активов</a:t>
            </a:r>
            <a:r>
              <a:rPr lang="ru-RU" sz="1200" dirty="0"/>
              <a:t>, осуществляющих адресное методическое сопровождение педагогических работников и управленческих кадров, в том числе - в формате индивидуальных образовательных маршрутов непрерывного развития профессионального мастерства;</a:t>
            </a:r>
          </a:p>
          <a:p>
            <a:endParaRPr lang="ru-RU" sz="1200" dirty="0"/>
          </a:p>
          <a:p>
            <a:r>
              <a:rPr lang="ru-RU" sz="1200" b="1" dirty="0">
                <a:solidFill>
                  <a:srgbClr val="FF0000"/>
                </a:solidFill>
              </a:rPr>
              <a:t>сформирован и непрерывно пополняется Федеральный реестр, аккумулирующий программы ДПО</a:t>
            </a:r>
            <a:r>
              <a:rPr lang="ru-RU" sz="1200" dirty="0"/>
              <a:t>, разработанные с учетом единого подхода к управлению качеством дополнительного профессионального образования педагогических работников и управленческих кадров;</a:t>
            </a:r>
          </a:p>
          <a:p>
            <a:endParaRPr lang="ru-RU" sz="1200" dirty="0"/>
          </a:p>
          <a:p>
            <a:r>
              <a:rPr lang="ru-RU" sz="1200" b="1" dirty="0">
                <a:solidFill>
                  <a:srgbClr val="FF0000"/>
                </a:solidFill>
              </a:rPr>
              <a:t>разработан и реализован</a:t>
            </a:r>
            <a:r>
              <a:rPr lang="ru-RU" sz="1200" dirty="0"/>
              <a:t> (в том числе - в форме стажировок, по каскадной модели реализации программ ДПО т.д.) </a:t>
            </a:r>
            <a:r>
              <a:rPr lang="ru-RU" sz="1200" b="1" dirty="0">
                <a:solidFill>
                  <a:srgbClr val="FF0000"/>
                </a:solidFill>
              </a:rPr>
              <a:t>комплекс адресных программ ДПО для педагогических работников и управленческих кадров</a:t>
            </a:r>
            <a:r>
              <a:rPr lang="ru-RU" sz="1200" dirty="0"/>
              <a:t> (включая управленческие команды) по ведущим тематикам и флагманским направлениям развития государственной образовательной политики, например: проект "Школа Министерства просвещения России", внедрение обновленных ФГОС, развитие функциональной грамотности, </a:t>
            </a:r>
            <a:r>
              <a:rPr lang="ru-RU" sz="1200" dirty="0" err="1"/>
              <a:t>цифровизация</a:t>
            </a:r>
            <a:r>
              <a:rPr lang="ru-RU" sz="1200" dirty="0"/>
              <a:t> образования, совершенствование предметных и методических компетенций, актуальные вопросы деятельности классных руководителей, педагогическое наставничество и т.д.;</a:t>
            </a:r>
          </a:p>
          <a:p>
            <a:endParaRPr lang="ru-RU" sz="1200" dirty="0"/>
          </a:p>
          <a:p>
            <a:r>
              <a:rPr lang="ru-RU" sz="1200" b="1" dirty="0">
                <a:solidFill>
                  <a:srgbClr val="FF0000"/>
                </a:solidFill>
              </a:rPr>
              <a:t>организована и проводится диагностика </a:t>
            </a:r>
            <a:r>
              <a:rPr lang="ru-RU" sz="1200" dirty="0"/>
              <a:t>предметных и методических </a:t>
            </a:r>
            <a:r>
              <a:rPr lang="ru-RU" sz="1200" b="1" dirty="0">
                <a:solidFill>
                  <a:srgbClr val="FF0000"/>
                </a:solidFill>
              </a:rPr>
              <a:t>компетенций</a:t>
            </a:r>
            <a:r>
              <a:rPr lang="ru-RU" sz="1200" dirty="0"/>
              <a:t> педагогических работников;</a:t>
            </a:r>
          </a:p>
          <a:p>
            <a:endParaRPr lang="ru-RU" sz="1200" dirty="0"/>
          </a:p>
          <a:p>
            <a:r>
              <a:rPr lang="ru-RU" sz="1200" dirty="0"/>
              <a:t>создана автоматизированная информационная система ЕФС, аккумулирующая широкий спектр цифровых инструментов, ресурсов и онлайн-курсов и включающая в себя цифровую экосистему ДПО - единую образовательную платформу в области дополнительного профессионального образования педагогических работников и управленческих кадров - и Федеральный реестр.</a:t>
            </a:r>
          </a:p>
        </p:txBody>
      </p:sp>
    </p:spTree>
    <p:extLst>
      <p:ext uri="{BB962C8B-B14F-4D97-AF65-F5344CB8AC3E}">
        <p14:creationId xmlns:p14="http://schemas.microsoft.com/office/powerpoint/2010/main" val="20999826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3057" cy="6858594"/>
          </a:xfrm>
          <a:prstGeom prst="rect">
            <a:avLst/>
          </a:prstGeom>
        </p:spPr>
      </p:pic>
      <p:pic>
        <p:nvPicPr>
          <p:cNvPr id="5" name="Рисунок 4"/>
          <p:cNvPicPr>
            <a:picLocks noChangeAspect="1"/>
          </p:cNvPicPr>
          <p:nvPr/>
        </p:nvPicPr>
        <p:blipFill>
          <a:blip r:embed="rId3"/>
          <a:stretch>
            <a:fillRect/>
          </a:stretch>
        </p:blipFill>
        <p:spPr>
          <a:xfrm>
            <a:off x="1658586" y="138600"/>
            <a:ext cx="3861923" cy="4561675"/>
          </a:xfrm>
          <a:prstGeom prst="rect">
            <a:avLst/>
          </a:prstGeom>
        </p:spPr>
      </p:pic>
      <p:pic>
        <p:nvPicPr>
          <p:cNvPr id="6" name="Рисунок 5"/>
          <p:cNvPicPr>
            <a:picLocks noChangeAspect="1"/>
          </p:cNvPicPr>
          <p:nvPr/>
        </p:nvPicPr>
        <p:blipFill>
          <a:blip r:embed="rId4"/>
          <a:stretch>
            <a:fillRect/>
          </a:stretch>
        </p:blipFill>
        <p:spPr>
          <a:xfrm>
            <a:off x="5702391" y="224119"/>
            <a:ext cx="6319625" cy="1613307"/>
          </a:xfrm>
          <a:prstGeom prst="rect">
            <a:avLst/>
          </a:prstGeom>
        </p:spPr>
      </p:pic>
      <p:pic>
        <p:nvPicPr>
          <p:cNvPr id="7" name="Рисунок 6"/>
          <p:cNvPicPr>
            <a:picLocks noChangeAspect="1"/>
          </p:cNvPicPr>
          <p:nvPr/>
        </p:nvPicPr>
        <p:blipFill>
          <a:blip r:embed="rId5"/>
          <a:stretch>
            <a:fillRect/>
          </a:stretch>
        </p:blipFill>
        <p:spPr>
          <a:xfrm>
            <a:off x="5702391" y="1992727"/>
            <a:ext cx="6308784" cy="1436570"/>
          </a:xfrm>
          <a:prstGeom prst="rect">
            <a:avLst/>
          </a:prstGeom>
        </p:spPr>
      </p:pic>
      <p:pic>
        <p:nvPicPr>
          <p:cNvPr id="8" name="Рисунок 7"/>
          <p:cNvPicPr>
            <a:picLocks noChangeAspect="1"/>
          </p:cNvPicPr>
          <p:nvPr/>
        </p:nvPicPr>
        <p:blipFill>
          <a:blip r:embed="rId6"/>
          <a:stretch>
            <a:fillRect/>
          </a:stretch>
        </p:blipFill>
        <p:spPr>
          <a:xfrm>
            <a:off x="5702391" y="3752490"/>
            <a:ext cx="5955839" cy="1544127"/>
          </a:xfrm>
          <a:prstGeom prst="rect">
            <a:avLst/>
          </a:prstGeom>
        </p:spPr>
      </p:pic>
    </p:spTree>
    <p:extLst>
      <p:ext uri="{BB962C8B-B14F-4D97-AF65-F5344CB8AC3E}">
        <p14:creationId xmlns:p14="http://schemas.microsoft.com/office/powerpoint/2010/main" val="396638940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1385</TotalTime>
  <Words>2114</Words>
  <Application>Microsoft Office PowerPoint</Application>
  <PresentationFormat>Широкоэкранный</PresentationFormat>
  <Paragraphs>88</Paragraphs>
  <Slides>26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26</vt:i4>
      </vt:variant>
    </vt:vector>
  </HeadingPairs>
  <TitlesOfParts>
    <vt:vector size="32" baseType="lpstr">
      <vt:lpstr>Arial</vt:lpstr>
      <vt:lpstr>Calibri</vt:lpstr>
      <vt:lpstr>Calibri Light</vt:lpstr>
      <vt:lpstr>Segoe UI Semilight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Русанова Мария Станиславовна</dc:creator>
  <cp:lastModifiedBy>User</cp:lastModifiedBy>
  <cp:revision>67</cp:revision>
  <dcterms:created xsi:type="dcterms:W3CDTF">2023-03-06T09:12:13Z</dcterms:created>
  <dcterms:modified xsi:type="dcterms:W3CDTF">2023-03-27T02:12:20Z</dcterms:modified>
</cp:coreProperties>
</file>