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559398"/>
            <a:ext cx="7766936" cy="3405377"/>
          </a:xfrm>
        </p:spPr>
        <p:txBody>
          <a:bodyPr/>
          <a:lstStyle/>
          <a:p>
            <a:pPr algn="ctr"/>
            <a:r>
              <a:rPr lang="ru-RU" sz="4000" dirty="0" smtClean="0"/>
              <a:t>Проблематика работы по сопровождению деятельности ММО учителей-логопедов и учителей-дефектологов р. п. Кольцово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604273"/>
            <a:ext cx="7766936" cy="543459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200" dirty="0" smtClean="0">
                <a:solidFill>
                  <a:srgbClr val="7030A0"/>
                </a:solidFill>
              </a:rPr>
              <a:t>2021-2022 учебный год</a:t>
            </a:r>
            <a:endParaRPr lang="ru-RU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054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599"/>
            <a:ext cx="8596668" cy="572665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   В </a:t>
            </a:r>
            <a:r>
              <a:rPr lang="ru-RU" dirty="0">
                <a:solidFill>
                  <a:schemeClr val="accent2"/>
                </a:solidFill>
              </a:rPr>
              <a:t>этом году заседания ММО позволили педагогам систематизировать знания о понятии функциональная грамотность, </a:t>
            </a:r>
            <a:r>
              <a:rPr lang="ru-RU" dirty="0" smtClean="0">
                <a:solidFill>
                  <a:schemeClr val="accent2"/>
                </a:solidFill>
              </a:rPr>
              <a:t>познакомится </a:t>
            </a:r>
            <a:r>
              <a:rPr lang="ru-RU" dirty="0">
                <a:solidFill>
                  <a:schemeClr val="accent2"/>
                </a:solidFill>
              </a:rPr>
              <a:t>с некоторыми методами и приемами коррекционно-развивающей работы с детьми, имеющими нарушения речи.</a:t>
            </a:r>
            <a:br>
              <a:rPr lang="ru-RU" dirty="0">
                <a:solidFill>
                  <a:schemeClr val="accent2"/>
                </a:solidFill>
              </a:rPr>
            </a:b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6465346"/>
            <a:ext cx="8596668" cy="215153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9086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993289"/>
          </a:xfrm>
        </p:spPr>
        <p:txBody>
          <a:bodyPr/>
          <a:lstStyle/>
          <a:p>
            <a:r>
              <a:rPr lang="ru-RU" dirty="0" smtClean="0"/>
              <a:t>Трудности: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602889"/>
            <a:ext cx="8596668" cy="5045337"/>
          </a:xfrm>
        </p:spPr>
        <p:txBody>
          <a:bodyPr>
            <a:normAutofit/>
          </a:bodyPr>
          <a:lstStyle/>
          <a:p>
            <a:pPr lvl="0"/>
            <a:r>
              <a:rPr lang="ru-RU" sz="2400" dirty="0" smtClean="0"/>
              <a:t>1. Реализация </a:t>
            </a:r>
            <a:r>
              <a:rPr lang="ru-RU" sz="2400" dirty="0"/>
              <a:t>современных, в том числе интерактивных, форм и методов воспитательной работы для формирования функциональной грамотности обучающихся;</a:t>
            </a:r>
          </a:p>
          <a:p>
            <a:pPr lvl="0"/>
            <a:r>
              <a:rPr lang="ru-RU" sz="2400" dirty="0" smtClean="0"/>
              <a:t>2. Проектирование </a:t>
            </a:r>
            <a:r>
              <a:rPr lang="ru-RU" sz="2400" dirty="0"/>
              <a:t>мероприятий, направленных на развитие у обучающихся математической грамотности;</a:t>
            </a:r>
          </a:p>
          <a:p>
            <a:pPr lvl="0"/>
            <a:r>
              <a:rPr lang="ru-RU" sz="2400" dirty="0" smtClean="0"/>
              <a:t>3. Планирование </a:t>
            </a:r>
            <a:r>
              <a:rPr lang="ru-RU" sz="2400" dirty="0"/>
              <a:t>и проведение коррекционно-развивающих (</a:t>
            </a:r>
            <a:r>
              <a:rPr lang="ru-RU" sz="2400" dirty="0" err="1"/>
              <a:t>психокоррекционных</a:t>
            </a:r>
            <a:r>
              <a:rPr lang="ru-RU" sz="2400" dirty="0"/>
              <a:t>) занятий с учетом задач формирования функциональной грамотности;</a:t>
            </a:r>
          </a:p>
          <a:p>
            <a:r>
              <a:rPr lang="ru-RU" sz="2400" dirty="0" smtClean="0"/>
              <a:t>4. Не </a:t>
            </a:r>
            <a:r>
              <a:rPr lang="ru-RU" sz="2400" dirty="0"/>
              <a:t>достаточно информации как разработать алгоритм по освоению ФГ для детей с ОВЗ в особенности для детей с ЗПР и у детей с интеллектуальными нарушениями</a:t>
            </a:r>
          </a:p>
        </p:txBody>
      </p:sp>
    </p:spTree>
    <p:extLst>
      <p:ext uri="{BB962C8B-B14F-4D97-AF65-F5344CB8AC3E}">
        <p14:creationId xmlns:p14="http://schemas.microsoft.com/office/powerpoint/2010/main" val="2582638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2729" y="311972"/>
            <a:ext cx="8951274" cy="3701228"/>
          </a:xfrm>
        </p:spPr>
        <p:txBody>
          <a:bodyPr>
            <a:noAutofit/>
          </a:bodyPr>
          <a:lstStyle/>
          <a:p>
            <a:r>
              <a:rPr lang="ru-RU" sz="3600" dirty="0" smtClean="0"/>
              <a:t>     В </a:t>
            </a:r>
            <a:r>
              <a:rPr lang="ru-RU" sz="3600" dirty="0"/>
              <a:t>следующем учебном году </a:t>
            </a:r>
            <a:r>
              <a:rPr lang="ru-RU" sz="3600" dirty="0" smtClean="0"/>
              <a:t>мы постараемся учесть пожелания </a:t>
            </a:r>
            <a:r>
              <a:rPr lang="ru-RU" sz="3600" dirty="0"/>
              <a:t>учителей-логопедов, учителей-дефектологов и педагогов –психологов </a:t>
            </a:r>
            <a:r>
              <a:rPr lang="ru-RU" sz="3600" dirty="0" smtClean="0"/>
              <a:t>по </a:t>
            </a:r>
            <a:r>
              <a:rPr lang="ru-RU" sz="3600" dirty="0"/>
              <a:t>организации обмена опытом в условиях реализации повышения уровня функциональной грамотности у </a:t>
            </a:r>
            <a:r>
              <a:rPr lang="ru-RU" sz="3600" dirty="0" smtClean="0"/>
              <a:t>детей.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2729" y="4281543"/>
            <a:ext cx="8951274" cy="2398955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7101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04707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Задачи на 2022-2023 учебный год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656678"/>
            <a:ext cx="8596668" cy="4384684"/>
          </a:xfrm>
        </p:spPr>
        <p:txBody>
          <a:bodyPr/>
          <a:lstStyle/>
          <a:p>
            <a:pPr marL="342900" indent="-342900">
              <a:buFontTx/>
              <a:buChar char="-"/>
            </a:pPr>
            <a:r>
              <a:rPr lang="ru-RU" sz="2000" dirty="0" smtClean="0"/>
              <a:t>создать </a:t>
            </a:r>
            <a:r>
              <a:rPr lang="ru-RU" sz="2000" dirty="0"/>
              <a:t>условия для представления инновационных практических технологий коррекционно-развивающей деятельности (выступления, публикации, мастер-классы, видеоролик фрагмента занятия</a:t>
            </a:r>
            <a:r>
              <a:rPr lang="ru-RU" sz="2000" dirty="0" smtClean="0"/>
              <a:t>);</a:t>
            </a:r>
          </a:p>
          <a:p>
            <a:pPr marL="342900" indent="-342900">
              <a:buFontTx/>
              <a:buChar char="-"/>
            </a:pPr>
            <a:endParaRPr lang="ru-RU" sz="2000" dirty="0"/>
          </a:p>
          <a:p>
            <a:pPr marL="342900" indent="-342900">
              <a:buFontTx/>
              <a:buChar char="-"/>
            </a:pPr>
            <a:r>
              <a:rPr lang="ru-RU" sz="2000" dirty="0" smtClean="0"/>
              <a:t>повышать </a:t>
            </a:r>
            <a:r>
              <a:rPr lang="ru-RU" sz="2000" dirty="0"/>
              <a:t>уровень профессиональной компетентности и готовность к активным действиям учителей-логопедов, учителей-дефектологов и педагогов-психологов</a:t>
            </a:r>
            <a:r>
              <a:rPr lang="ru-RU" sz="2000" dirty="0" smtClean="0"/>
              <a:t>;</a:t>
            </a:r>
          </a:p>
          <a:p>
            <a:pPr marL="342900" indent="-342900">
              <a:buFontTx/>
              <a:buChar char="-"/>
            </a:pPr>
            <a:endParaRPr lang="ru-RU" sz="2000" dirty="0"/>
          </a:p>
          <a:p>
            <a:r>
              <a:rPr lang="ru-RU" sz="2000" dirty="0"/>
              <a:t>- создать условия для взаимодействия специалистов по проблемам, возникающим в педагогической практике.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8082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Тема: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818504"/>
            <a:ext cx="8596668" cy="3222858"/>
          </a:xfrm>
        </p:spPr>
        <p:txBody>
          <a:bodyPr/>
          <a:lstStyle/>
          <a:p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       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Применение 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</a:rPr>
              <a:t>инновационных педагогических технологий в коррекционно-развивающей деятельности с обучающимися, как составляющей при формировании функциональной грамотности.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6959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946673"/>
            <a:ext cx="8596668" cy="2054711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ММО учителей-логопедов </a:t>
            </a:r>
            <a:br>
              <a:rPr lang="ru-RU" sz="3200" dirty="0" smtClean="0"/>
            </a:br>
            <a:r>
              <a:rPr lang="ru-RU" sz="3200" dirty="0" err="1" smtClean="0"/>
              <a:t>р.п</a:t>
            </a:r>
            <a:r>
              <a:rPr lang="ru-RU" sz="3200" dirty="0" smtClean="0"/>
              <a:t>. Кольцово было организовано в апреле 2021г.в состав вошли учителя-логопеды, работающие в школах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3001385"/>
            <a:ext cx="8596668" cy="3603810"/>
          </a:xfrm>
        </p:spPr>
        <p:txBody>
          <a:bodyPr>
            <a:noAutofit/>
          </a:bodyPr>
          <a:lstStyle/>
          <a:p>
            <a:r>
              <a:rPr lang="ru-RU" sz="2800" dirty="0" smtClean="0"/>
              <a:t>      В сентябре 2021года к нам присоединились учителя-логопеды из детских садов и учителя-дефектологи всех уровней образования.</a:t>
            </a:r>
          </a:p>
          <a:p>
            <a:r>
              <a:rPr lang="ru-RU" sz="2800" dirty="0" smtClean="0"/>
              <a:t>      В мае 2022 года мы приняли в свои ряды педагогов-психологов </a:t>
            </a:r>
            <a:r>
              <a:rPr lang="ru-RU" sz="2800" dirty="0" err="1" smtClean="0"/>
              <a:t>наукограда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       </a:t>
            </a:r>
            <a:r>
              <a:rPr lang="ru-RU" sz="2800" dirty="0" smtClean="0">
                <a:solidFill>
                  <a:srgbClr val="00B050"/>
                </a:solidFill>
              </a:rPr>
              <a:t>Таким большим коллективом мы входим в 2022-2023 учебный год.</a:t>
            </a:r>
          </a:p>
          <a:p>
            <a:r>
              <a:rPr lang="ru-RU" sz="2800" dirty="0" smtClean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2628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430306"/>
            <a:ext cx="8596668" cy="3625327"/>
          </a:xfrm>
        </p:spPr>
        <p:txBody>
          <a:bodyPr>
            <a:normAutofit/>
          </a:bodyPr>
          <a:lstStyle/>
          <a:p>
            <a:pPr algn="ctr"/>
            <a:r>
              <a:rPr lang="ru-RU" sz="3100" dirty="0" smtClean="0"/>
              <a:t>В 2021-2022 учебном году основная работа строилась по направлению </a:t>
            </a:r>
            <a:br>
              <a:rPr lang="ru-RU" sz="3100" dirty="0" smtClean="0"/>
            </a:br>
            <a:r>
              <a:rPr lang="ru-RU" dirty="0" smtClean="0">
                <a:solidFill>
                  <a:srgbClr val="00B050"/>
                </a:solidFill>
              </a:rPr>
              <a:t>«Формирование и оценка функциональной грамотности обучающихся в коррекционной работе»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4055633"/>
            <a:ext cx="8596668" cy="243122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B0F0"/>
                </a:solidFill>
              </a:rPr>
              <a:t>Мы ставили перед собой цель: </a:t>
            </a:r>
            <a:r>
              <a:rPr lang="ru-RU" sz="2400" u="sng" dirty="0" smtClean="0">
                <a:solidFill>
                  <a:srgbClr val="00B0F0"/>
                </a:solidFill>
              </a:rPr>
              <a:t>повышение эффективности коррекционной работы через применение современных подходов к организации коррекционной работы, непрерывное повышение профессионального уровня и педагогического мастерства на коррекционных занятиях.</a:t>
            </a:r>
            <a:endParaRPr lang="ru-RU" sz="2400" u="sng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58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i="1" dirty="0" smtClean="0"/>
              <a:t>     Исходя </a:t>
            </a:r>
            <a:r>
              <a:rPr lang="ru-RU" sz="3200" i="1" dirty="0"/>
              <a:t>из этого, </a:t>
            </a:r>
            <a:r>
              <a:rPr lang="ru-RU" sz="3200" i="1" dirty="0" smtClean="0"/>
              <a:t>мы обозначили </a:t>
            </a:r>
            <a:r>
              <a:rPr lang="ru-RU" sz="3200" i="1" dirty="0"/>
              <a:t>следующую проблему: как организовать деятельность учителя-логопеда и учителя-дефектолога, что бы в процессе коррекционной работы формировалась функциональная грамотность у ребенка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339" y="4593515"/>
            <a:ext cx="8445664" cy="1753497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205949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1993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484096"/>
            <a:ext cx="8596668" cy="11214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 течение года состоялось 5 заседаний.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605580"/>
            <a:ext cx="8596668" cy="5126016"/>
          </a:xfrm>
        </p:spPr>
        <p:txBody>
          <a:bodyPr/>
          <a:lstStyle/>
          <a:p>
            <a:r>
              <a:rPr lang="ru-RU" sz="1800" dirty="0" smtClean="0"/>
              <a:t>Заседания посетили гости.</a:t>
            </a:r>
          </a:p>
          <a:p>
            <a:r>
              <a:rPr lang="ru-RU" i="1" dirty="0" smtClean="0">
                <a:solidFill>
                  <a:srgbClr val="00B0F0"/>
                </a:solidFill>
              </a:rPr>
              <a:t>    Ольга Петровна </a:t>
            </a:r>
            <a:r>
              <a:rPr lang="ru-RU" i="1" dirty="0" err="1" smtClean="0">
                <a:solidFill>
                  <a:srgbClr val="00B0F0"/>
                </a:solidFill>
              </a:rPr>
              <a:t>Пецух</a:t>
            </a:r>
            <a:r>
              <a:rPr lang="ru-RU" i="1" dirty="0" smtClean="0">
                <a:solidFill>
                  <a:srgbClr val="00B0F0"/>
                </a:solidFill>
              </a:rPr>
              <a:t>(доцент </a:t>
            </a:r>
            <a:r>
              <a:rPr lang="ru-RU" i="1" dirty="0">
                <a:solidFill>
                  <a:srgbClr val="00B0F0"/>
                </a:solidFill>
              </a:rPr>
              <a:t>кафедры специальной педагогики, инклюзивного образования и психологии ГАУ </a:t>
            </a:r>
            <a:r>
              <a:rPr lang="ru-RU" i="1" dirty="0" err="1">
                <a:solidFill>
                  <a:srgbClr val="00B0F0"/>
                </a:solidFill>
              </a:rPr>
              <a:t>НИПКиПРО</a:t>
            </a:r>
            <a:r>
              <a:rPr lang="ru-RU" i="1" dirty="0">
                <a:solidFill>
                  <a:srgbClr val="00B0F0"/>
                </a:solidFill>
              </a:rPr>
              <a:t>) рассказала о преемственности рабочих программ коррекционной работы в части формирования функциональной грамотности обучающихся с ОВЗ при реализации АООП разных уровней общего образования.</a:t>
            </a:r>
            <a:endParaRPr lang="ru-RU" dirty="0">
              <a:solidFill>
                <a:srgbClr val="00B0F0"/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C:\Users\ФедороваЕН\Desktop\ММО\Заседание 3\фото 2.jf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221" y="3775934"/>
            <a:ext cx="3765176" cy="2955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674" y="3775934"/>
            <a:ext cx="2557406" cy="2955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18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13187"/>
            <a:ext cx="8596668" cy="2441985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</a:t>
            </a:r>
            <a:r>
              <a:rPr lang="ru-RU" sz="2700" i="1" dirty="0" smtClean="0"/>
              <a:t>На </a:t>
            </a:r>
            <a:r>
              <a:rPr lang="ru-RU" sz="2700" i="1" dirty="0"/>
              <a:t>заседании выступил Антон Вениаминович Тараканов, доцент кафедры специальной педагогики, инклюзивного образования и психологии ГАУ </a:t>
            </a:r>
            <a:r>
              <a:rPr lang="ru-RU" sz="2700" i="1" dirty="0" err="1"/>
              <a:t>НИПКиПРО</a:t>
            </a:r>
            <a:r>
              <a:rPr lang="ru-RU" sz="2700" i="1" dirty="0"/>
              <a:t>. Коллеги обсудили вопросы по </a:t>
            </a:r>
            <a:r>
              <a:rPr lang="ru-RU" sz="2700" i="1" dirty="0" smtClean="0"/>
              <a:t>формированию и развитию коммуникативной грамотности, как компонента функциональной </a:t>
            </a:r>
            <a:r>
              <a:rPr lang="ru-RU" sz="2700" i="1" dirty="0"/>
              <a:t>грамотности на разных уровнях образования.</a:t>
            </a:r>
            <a:endParaRPr lang="ru-RU" sz="27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614108"/>
            <a:ext cx="8596668" cy="40771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85" y="3345628"/>
            <a:ext cx="3983915" cy="334562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034" y="2614108"/>
            <a:ext cx="3342715" cy="407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07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946673"/>
            <a:ext cx="8596668" cy="247425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Администрация </a:t>
            </a:r>
            <a:r>
              <a:rPr lang="ru-RU" dirty="0" err="1" smtClean="0"/>
              <a:t>р.п</a:t>
            </a:r>
            <a:r>
              <a:rPr lang="ru-RU" dirty="0" smtClean="0"/>
              <a:t>. Кольцово проводит мероприятия, направленные на совершенствование своих педагогов и развития их профессиональных качеств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4206240"/>
            <a:ext cx="8596668" cy="2237590"/>
          </a:xfrm>
        </p:spPr>
        <p:txBody>
          <a:bodyPr/>
          <a:lstStyle/>
          <a:p>
            <a:r>
              <a:rPr lang="ru-RU" dirty="0" smtClean="0"/>
              <a:t>В марте этого года прошел ежегодный муниципальный конкурс «Воспитатель года». Абсолютным победителем стала О.С. </a:t>
            </a:r>
            <a:r>
              <a:rPr lang="ru-RU" dirty="0" err="1" smtClean="0"/>
              <a:t>Чаликиди</a:t>
            </a:r>
            <a:r>
              <a:rPr lang="ru-RU" dirty="0" smtClean="0"/>
              <a:t>, учитель-логопед МБОУ «Детский сад «Левушка».</a:t>
            </a:r>
          </a:p>
          <a:p>
            <a:r>
              <a:rPr lang="ru-RU" dirty="0" smtClean="0"/>
              <a:t>Ольга Сергеевна показала групповое занятие - знакомство </a:t>
            </a:r>
            <a:r>
              <a:rPr lang="ru-RU" dirty="0"/>
              <a:t>с понятием «слово-действие», опираясь на жизненный опыт детей.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2352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2542391"/>
          </a:xfrm>
        </p:spPr>
        <p:txBody>
          <a:bodyPr>
            <a:normAutofit fontScale="90000"/>
          </a:bodyPr>
          <a:lstStyle/>
          <a:p>
            <a:r>
              <a:rPr lang="ru-RU" dirty="0"/>
              <a:t>Выступления учителей-логопедов были проведены не только в рамках конкурса, на заседаниях ММО, но и внутри своих педагогических коллективов, а так же на родительских собраниях.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5016" y="3453205"/>
            <a:ext cx="4356847" cy="310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533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570155"/>
            <a:ext cx="7766936" cy="1957891"/>
          </a:xfrm>
        </p:spPr>
        <p:txBody>
          <a:bodyPr/>
          <a:lstStyle/>
          <a:p>
            <a:pPr algn="l"/>
            <a:r>
              <a:rPr lang="ru-RU" sz="3200" dirty="0" smtClean="0"/>
              <a:t>       В МБДОУ «Детский сад «Сказка» состоялся семинар «Формирование функциональной грамотности у дошкольников в условиях ДОУ»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2721685"/>
            <a:ext cx="7766936" cy="3517750"/>
          </a:xfrm>
        </p:spPr>
        <p:txBody>
          <a:bodyPr/>
          <a:lstStyle/>
          <a:p>
            <a:pPr algn="l"/>
            <a:r>
              <a:rPr lang="ru-RU" sz="2000" u="sng" dirty="0" smtClean="0"/>
              <a:t>В рамках семинара организована работа секций:</a:t>
            </a:r>
          </a:p>
          <a:p>
            <a:pPr marL="342900" indent="-342900" algn="l">
              <a:buAutoNum type="arabicPeriod"/>
            </a:pPr>
            <a:r>
              <a:rPr lang="ru-RU" sz="2000" dirty="0" smtClean="0"/>
              <a:t>Музыкальное развитие;</a:t>
            </a:r>
          </a:p>
          <a:p>
            <a:pPr marL="342900" indent="-342900" algn="l">
              <a:buAutoNum type="arabicPeriod"/>
            </a:pPr>
            <a:r>
              <a:rPr lang="ru-RU" sz="2000" dirty="0" smtClean="0"/>
              <a:t>Физическое развитие;</a:t>
            </a:r>
          </a:p>
          <a:p>
            <a:pPr marL="342900" indent="-342900" algn="l">
              <a:buAutoNum type="arabicPeriod"/>
            </a:pPr>
            <a:r>
              <a:rPr lang="ru-RU" sz="2000" dirty="0" smtClean="0"/>
              <a:t>Коррекционная работа. Был представлен опыт работы учителей-логопедов </a:t>
            </a:r>
            <a:r>
              <a:rPr lang="ru-RU" sz="2000" dirty="0" err="1" smtClean="0"/>
              <a:t>Н.О.Холдиной</a:t>
            </a:r>
            <a:r>
              <a:rPr lang="ru-RU" sz="2000" dirty="0" smtClean="0"/>
              <a:t> и </a:t>
            </a:r>
            <a:r>
              <a:rPr lang="ru-RU" sz="2000" dirty="0" err="1" smtClean="0"/>
              <a:t>Г.И.Пестеревой</a:t>
            </a:r>
            <a:r>
              <a:rPr lang="ru-RU" sz="2000" dirty="0" smtClean="0"/>
              <a:t> по созданию условий социальной адаптации детей с ОВЗ на основе элементов метода </a:t>
            </a:r>
            <a:r>
              <a:rPr lang="ru-RU" sz="2000" dirty="0" err="1" smtClean="0"/>
              <a:t>сказкотерапии</a:t>
            </a:r>
            <a:r>
              <a:rPr lang="ru-RU" sz="2000" dirty="0" smtClean="0"/>
              <a:t> «Вершки и корешки»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81326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604</TotalTime>
  <Words>544</Words>
  <Application>Microsoft Office PowerPoint</Application>
  <PresentationFormat>Широкоэкранный</PresentationFormat>
  <Paragraphs>38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Аспект</vt:lpstr>
      <vt:lpstr>Проблематика работы по сопровождению деятельности ММО учителей-логопедов и учителей-дефектологов р. п. Кольцово</vt:lpstr>
      <vt:lpstr>ММО учителей-логопедов  р.п. Кольцово было организовано в апреле 2021г.в состав вошли учителя-логопеды, работающие в школах</vt:lpstr>
      <vt:lpstr>В 2021-2022 учебном году основная работа строилась по направлению  «Формирование и оценка функциональной грамотности обучающихся в коррекционной работе»</vt:lpstr>
      <vt:lpstr>     Исходя из этого, мы обозначили следующую проблему: как организовать деятельность учителя-логопеда и учителя-дефектолога, что бы в процессе коррекционной работы формировалась функциональная грамотность у ребенка</vt:lpstr>
      <vt:lpstr>В течение года состоялось 5 заседаний. </vt:lpstr>
      <vt:lpstr>       На заседании выступил Антон Вениаминович Тараканов, доцент кафедры специальной педагогики, инклюзивного образования и психологии ГАУ НИПКиПРО. Коллеги обсудили вопросы по формированию и развитию коммуникативной грамотности, как компонента функциональной грамотности на разных уровнях образования.</vt:lpstr>
      <vt:lpstr>Администрация р.п. Кольцово проводит мероприятия, направленные на совершенствование своих педагогов и развития их профессиональных качеств</vt:lpstr>
      <vt:lpstr>Выступления учителей-логопедов были проведены не только в рамках конкурса, на заседаниях ММО, но и внутри своих педагогических коллективов, а так же на родительских собраниях.</vt:lpstr>
      <vt:lpstr>       В МБДОУ «Детский сад «Сказка» состоялся семинар «Формирование функциональной грамотности у дошкольников в условиях ДОУ»</vt:lpstr>
      <vt:lpstr>   В этом году заседания ММО позволили педагогам систематизировать знания о понятии функциональная грамотность, познакомится с некоторыми методами и приемами коррекционно-развивающей работы с детьми, имеющими нарушения речи. </vt:lpstr>
      <vt:lpstr>Трудности:</vt:lpstr>
      <vt:lpstr>     В следующем учебном году мы постараемся учесть пожелания учителей-логопедов, учителей-дефектологов и педагогов –психологов по организации обмена опытом в условиях реализации повышения уровня функциональной грамотности у детей.</vt:lpstr>
      <vt:lpstr>Задачи на 2022-2023 учебный год</vt:lpstr>
      <vt:lpstr>Тема: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Проблематика работы по сопровождению деятельности ММО учителей-логопедов и учителей-дефектологов р. п. Кольцово</dc:title>
  <dc:creator>Елена Николаевна Федорова</dc:creator>
  <cp:lastModifiedBy>Елена Николаевна Федорова</cp:lastModifiedBy>
  <cp:revision>39</cp:revision>
  <dcterms:created xsi:type="dcterms:W3CDTF">2022-06-20T08:10:45Z</dcterms:created>
  <dcterms:modified xsi:type="dcterms:W3CDTF">2023-04-10T05:09:54Z</dcterms:modified>
</cp:coreProperties>
</file>