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8" r:id="rId3"/>
    <p:sldMasterId id="2147483710" r:id="rId4"/>
  </p:sldMasterIdLst>
  <p:handoutMasterIdLst>
    <p:handoutMasterId r:id="rId75"/>
  </p:handoutMasterIdLst>
  <p:sldIdLst>
    <p:sldId id="282" r:id="rId5"/>
    <p:sldId id="351" r:id="rId6"/>
    <p:sldId id="350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300" r:id="rId56"/>
    <p:sldId id="333" r:id="rId57"/>
    <p:sldId id="330" r:id="rId58"/>
    <p:sldId id="332" r:id="rId59"/>
    <p:sldId id="327" r:id="rId60"/>
    <p:sldId id="328" r:id="rId61"/>
    <p:sldId id="336" r:id="rId62"/>
    <p:sldId id="329" r:id="rId63"/>
    <p:sldId id="337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26" r:id="rId72"/>
    <p:sldId id="318" r:id="rId73"/>
    <p:sldId id="325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11" d="100"/>
          <a:sy n="111" d="100"/>
        </p:scale>
        <p:origin x="-15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5D15C-8B0E-44E1-886E-4CFC8B1ED92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DF70-FBE6-4144-8080-F313FAA9D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68D11-7966-45D3-A66B-F27A2CE13F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6B822-06F2-4EE5-87F6-AD3CEF41AC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31DE-F473-4251-A0F3-CA233100BF6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F09E2-5C8E-497B-8D8E-8E15780977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522E0-5522-4A8B-BFB8-11BEB856699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20AF3-F97F-424E-99F4-BC6F3A31E5E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8D11-7966-45D3-A66B-F27A2CE13F47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B822-06F2-4EE5-87F6-AD3CEF41AC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5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5691-76A3-4163-B935-56DB9F22C7E2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4B2F-9BC6-4724-A7AD-A0D9E2BCBC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1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22FF-437A-467C-9DDA-202083645226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B825-A07D-4A3F-A101-F5269147C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5E03-229A-45C3-A19C-CF42BF7DAE0F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AF4F-0257-48F8-917A-418ED0AA76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8047-220E-4FF3-BF72-92EDA944A16E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5569-1963-43F5-8F50-423133024A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3291-77DE-4FBC-91EC-D3189BD27DD9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B1AF-3AB9-493C-AB28-1DDCDA230A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94DE-2328-4705-BA75-60F74609B5B9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72F0-9426-4522-824A-152B72B4FF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BD6D-C551-4936-A328-01B66B015FBF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A98A-18D1-41B3-8D51-7A2D772CF1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75691-76A3-4163-B935-56DB9F22C7E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D4B2F-9BC6-4724-A7AD-A0D9E2BCBC6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3BDE-E928-44FC-A3D5-18AB5F256B48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A6BF-884A-49B9-96B1-2AD251C1A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4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831DE-F473-4251-A0F3-CA233100BF65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09E2-5C8E-497B-8D8E-8E15780977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22E0-5522-4A8B-BFB8-11BEB856699E}" type="datetime1">
              <a:rPr lang="ru-RU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20AF3-F97F-424E-99F4-BC6F3A31E5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8934-E10B-471B-A300-350BF1FA20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2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68D11-7966-45D3-A66B-F27A2CE13F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6B822-06F2-4EE5-87F6-AD3CEF41AC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0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75691-76A3-4163-B935-56DB9F22C7E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D4B2F-9BC6-4724-A7AD-A0D9E2BCBC6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92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22FF-437A-467C-9DDA-20208364522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B825-A07D-4A3F-A101-F5269147CF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2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E5E03-229A-45C3-A19C-CF42BF7DAE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AF4F-0257-48F8-917A-418ED0AA76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67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48047-220E-4FF3-BF72-92EDA944A16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85569-1963-43F5-8F50-423133024AA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32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33291-77DE-4FBC-91EC-D3189BD27DD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8B1AF-3AB9-493C-AB28-1DDCDA230AA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022FF-437A-467C-9DDA-20208364522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B825-A07D-4A3F-A101-F5269147CF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94DE-2328-4705-BA75-60F74609B5B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772F0-9426-4522-824A-152B72B4FF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39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9BD6D-C551-4936-A328-01B66B015FB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A-18D1-41B3-8D51-7A2D772CF19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C3BDE-E928-44FC-A3D5-18AB5F256B4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A6BF-884A-49B9-96B1-2AD251C1A71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9242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31DE-F473-4251-A0F3-CA233100BF6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F09E2-5C8E-497B-8D8E-8E15780977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15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522E0-5522-4A8B-BFB8-11BEB856699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20AF3-F97F-424E-99F4-BC6F3A31E5E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2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C1C9-5C60-4E80-8479-F35BA31C9E7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42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4516-3BD4-4AEE-B0F4-F79FCEEB0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48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21C9-EF9F-4D78-89B1-8A7494C0680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718F-4243-4EE8-A53C-8C01D8955AB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4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9982-2C32-48A6-B8B5-BD74CA4409F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E5E03-229A-45C3-A19C-CF42BF7DAE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AF4F-0257-48F8-917A-418ED0AA76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97A9-F2A5-4B01-B176-413ACAD2C8D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62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6593-D180-4255-A2B5-739D30CF52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5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7199-E345-493C-9051-5D8D48BF9FB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10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64DB-C795-43C1-A489-FEAC1833D85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8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63AC-A2CE-4478-9567-0652C485FD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25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5E57-B38B-4716-959B-2723B1EB6C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74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F4FE-9CB1-4A24-AE33-E35C9783EA5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48047-220E-4FF3-BF72-92EDA944A16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85569-1963-43F5-8F50-423133024AA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33291-77DE-4FBC-91EC-D3189BD27DD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8B1AF-3AB9-493C-AB28-1DDCDA230AA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94DE-2328-4705-BA75-60F74609B5B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772F0-9426-4522-824A-152B72B4FF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9BD6D-C551-4936-A328-01B66B015FB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A-18D1-41B3-8D51-7A2D772CF19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C3BDE-E928-44FC-A3D5-18AB5F256B4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A6BF-884A-49B9-96B1-2AD251C1A71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ECCC53-5028-46F4-92F9-16948E778A6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F74DD8-27FE-406B-AD72-9523C7EDE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D5D7A-C1FA-4B7A-97E0-FD503FB4D4AE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BD455-C3CF-4572-BF40-838AACC5E0F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ECCC53-5028-46F4-92F9-16948E778A6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08.04.2021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F74DD8-27FE-406B-AD72-9523C7EDE5F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58ED0-EA27-4295-8144-99D0AD62F3F2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0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428705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triz.natm.ru/articles/sid003/tk06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zminsk.org/e/260023.htm#022" TargetMode="External"/><Relationship Id="rId2" Type="http://schemas.openxmlformats.org/officeDocument/2006/relationships/hyperlink" Target="http://www.trizminsk.org/e/260023.htm#01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altshuller.ru/triz/technique1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z.natm.ru/articles/sid003/tk09.htm" TargetMode="External"/><Relationship Id="rId2" Type="http://schemas.openxmlformats.org/officeDocument/2006/relationships/hyperlink" Target="https://trizway.com/art/primary/razvitie-tvorcheskogo-myshleniya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litres.ru/a-v-kudryavcev/teoriya-resheniya-izobretatelskih-zadach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opedia.net/4_46094_posledovatelnost-mislitelnih-operatsiy-po-sistematizatsii.html" TargetMode="Externa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jlproj.org/this_bibl/cases/introd/" TargetMode="External"/><Relationship Id="rId2" Type="http://schemas.openxmlformats.org/officeDocument/2006/relationships/hyperlink" Target="https://studopedia.net/4_46094_posledovatelnost-mislitelnih-operatsiy-po-sistematizatsii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tsm-triz.ru/pl/teach/control/lesson/view?id=25387149&amp;editMode=0" TargetMode="External"/><Relationship Id="rId2" Type="http://schemas.openxmlformats.org/officeDocument/2006/relationships/hyperlink" Target="https://jlproj.org/this_bibl/leaves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732463"/>
            <a:ext cx="8351837" cy="82232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Преподаватель кафедры ДО, </a:t>
            </a:r>
            <a:r>
              <a:rPr lang="ru-RU" altLang="ru-RU" sz="2400" b="1" dirty="0" err="1" smtClean="0">
                <a:solidFill>
                  <a:schemeClr val="bg1"/>
                </a:solidFill>
              </a:rPr>
              <a:t>НИПКиПРО</a:t>
            </a: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Плевако Лариса Александровна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40768"/>
            <a:ext cx="7561088" cy="2664296"/>
          </a:xfrm>
          <a:solidFill>
            <a:srgbClr val="FFCC66"/>
          </a:solidFill>
          <a:ln>
            <a:solidFill>
              <a:srgbClr val="CC66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1200000"/>
            </a:lightRig>
          </a:scene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Познавательно-исследовательская деятельность детей дошкольного возраста как основа формирования естественнонаучной </a:t>
            </a:r>
            <a:r>
              <a:rPr lang="ru-RU" sz="2800" b="1" i="1" dirty="0" smtClean="0"/>
              <a:t>грамотности</a:t>
            </a:r>
            <a:endParaRPr lang="ru-RU" sz="28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Формирование мыслительных операций на основе дихотомии.</a:t>
            </a:r>
          </a:p>
        </p:txBody>
      </p:sp>
    </p:spTree>
    <p:extLst>
      <p:ext uri="{BB962C8B-B14F-4D97-AF65-F5344CB8AC3E}">
        <p14:creationId xmlns:p14="http://schemas.microsoft.com/office/powerpoint/2010/main" val="2577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Виды пространственной «</a:t>
            </a:r>
            <a:r>
              <a:rPr lang="ru-RU" sz="3200" dirty="0">
                <a:latin typeface="Book Antiqua" pitchFamily="18" charset="0"/>
              </a:rPr>
              <a:t>Да-Нет</a:t>
            </a:r>
            <a:r>
              <a:rPr lang="ru-RU" sz="3200" dirty="0" smtClean="0">
                <a:latin typeface="Book Antiqua" pitchFamily="18" charset="0"/>
              </a:rPr>
              <a:t>»: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b="1" i="1" dirty="0">
                <a:latin typeface="Book Antiqua" pitchFamily="18" charset="0"/>
              </a:rPr>
              <a:t>Линейная игра «Да-Нет</a:t>
            </a:r>
            <a:r>
              <a:rPr lang="ru-RU" sz="2400" b="1" i="1" dirty="0" smtClean="0">
                <a:latin typeface="Book Antiqua" pitchFamily="18" charset="0"/>
              </a:rPr>
              <a:t>»</a:t>
            </a:r>
            <a:endParaRPr lang="ru-RU" sz="2400" dirty="0">
              <a:latin typeface="Book Antiqua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Book Antiqua" pitchFamily="18" charset="0"/>
              </a:rPr>
              <a:t>Сужение поля  поиска  в  одномерном  пространстве.  Объекты  выстроены в линию – поэтому и названа эта игра линейная предметная «Да-Нет», объектами могут быть и числа  - это линейная  числовая «Да-Нет»). </a:t>
            </a:r>
          </a:p>
          <a:p>
            <a:pPr marL="82296" indent="0">
              <a:buNone/>
            </a:pPr>
            <a:r>
              <a:rPr lang="ru-RU" sz="2400" b="1" i="1" dirty="0">
                <a:latin typeface="Book Antiqua" pitchFamily="18" charset="0"/>
              </a:rPr>
              <a:t>Плоскостная игра «Да-Нет»</a:t>
            </a:r>
          </a:p>
          <a:p>
            <a:pPr marL="82296" indent="0">
              <a:buNone/>
            </a:pP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000" dirty="0">
                <a:latin typeface="Book Antiqua" pitchFamily="18" charset="0"/>
              </a:rPr>
              <a:t>Сужение поля поиска в двухмерном  пространстве. Объекты находятся на вертикальной или горизонтальной плоскости.</a:t>
            </a:r>
          </a:p>
          <a:p>
            <a:pPr marL="82296" indent="0">
              <a:buNone/>
            </a:pPr>
            <a:r>
              <a:rPr lang="ru-RU" sz="2400" b="1" i="1" dirty="0">
                <a:latin typeface="Book Antiqua" pitchFamily="18" charset="0"/>
              </a:rPr>
              <a:t>Объемная игра «Да-Нет»</a:t>
            </a:r>
          </a:p>
          <a:p>
            <a:pPr marL="82296" indent="0">
              <a:buNone/>
            </a:pPr>
            <a:r>
              <a:rPr lang="ru-RU" sz="2000" dirty="0">
                <a:latin typeface="Book Antiqua" pitchFamily="18" charset="0"/>
              </a:rPr>
              <a:t>Сужение поля поиска происходит в трехмерном  в пространстве.  Это может быть шкаф, коробка, комната и др.</a:t>
            </a:r>
          </a:p>
          <a:p>
            <a:pPr marL="82296" indent="0">
              <a:buNone/>
            </a:pP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Book Antiqua" pitchFamily="18" charset="0"/>
              </a:rPr>
              <a:t>Тренинги </a:t>
            </a:r>
            <a:r>
              <a:rPr lang="ru-RU" sz="2000" dirty="0"/>
              <a:t>решают задачи освоения детьми разных видов пространства, которые можно разделить  в зависимости от местонахождения объекта</a:t>
            </a:r>
            <a:r>
              <a:rPr lang="ru-RU" sz="2000" dirty="0" smtClean="0"/>
              <a:t>:</a:t>
            </a:r>
            <a:endParaRPr lang="ru-RU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buClrTx/>
              <a:buNone/>
            </a:pPr>
            <a:r>
              <a:rPr lang="ru-RU" sz="2000" dirty="0">
                <a:latin typeface="Book Antiqua" pitchFamily="18" charset="0"/>
                <a:ea typeface="+mj-ea"/>
                <a:cs typeface="+mj-cs"/>
              </a:rPr>
              <a:t>линейное (одномерное) пространство</a:t>
            </a:r>
            <a:r>
              <a:rPr lang="ru-RU" sz="2000" dirty="0" smtClean="0"/>
              <a:t>, </a:t>
            </a: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с </a:t>
            </a:r>
            <a:r>
              <a:rPr lang="ru-RU" sz="2000" dirty="0">
                <a:latin typeface="Book Antiqua" pitchFamily="18" charset="0"/>
                <a:ea typeface="+mj-ea"/>
                <a:cs typeface="+mj-cs"/>
              </a:rPr>
              <a:t>использованием цифр и чисел</a:t>
            </a: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1600" dirty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1600" dirty="0" smtClean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плоскостное </a:t>
            </a:r>
            <a:r>
              <a:rPr lang="ru-RU" sz="2000" dirty="0">
                <a:latin typeface="Book Antiqua" pitchFamily="18" charset="0"/>
                <a:ea typeface="+mj-ea"/>
                <a:cs typeface="+mj-cs"/>
              </a:rPr>
              <a:t>(двухмерное) пространство, </a:t>
            </a:r>
            <a:endParaRPr lang="ru-RU" sz="2000" dirty="0" smtClean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2000" dirty="0" smtClean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2000" dirty="0" smtClean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2000" dirty="0" smtClean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lnSpc>
                <a:spcPct val="90000"/>
              </a:lnSpc>
              <a:buClrTx/>
              <a:buNone/>
            </a:pPr>
            <a:endParaRPr lang="ru-RU" sz="2000" dirty="0"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59499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raz-vivajka.ru/upload/resize_cache/iblock/631/1280_926_184f9408ab14039ab0ff641758d561bea/631fc3b3c802a9627781010c511842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93"/>
          <a:stretch/>
        </p:blipFill>
        <p:spPr bwMode="auto">
          <a:xfrm>
            <a:off x="971601" y="2892931"/>
            <a:ext cx="2304255" cy="464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892932"/>
            <a:ext cx="1944215" cy="4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892934"/>
            <a:ext cx="1989509" cy="47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Картинки для автоматизации звука Л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5401" r="67688" b="7487"/>
          <a:stretch/>
        </p:blipFill>
        <p:spPr bwMode="auto">
          <a:xfrm>
            <a:off x="8492814" y="266317"/>
            <a:ext cx="422910" cy="2083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Картинки для автоматизации звука Л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5378" r="35963" b="7342"/>
          <a:stretch/>
        </p:blipFill>
        <p:spPr bwMode="auto">
          <a:xfrm>
            <a:off x="8492814" y="2350220"/>
            <a:ext cx="422910" cy="186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Картинки для автоматизации звука Л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7" t="5378" r="3947" b="7342"/>
          <a:stretch/>
        </p:blipFill>
        <p:spPr bwMode="auto">
          <a:xfrm>
            <a:off x="8492815" y="4210770"/>
            <a:ext cx="422910" cy="2011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740352" y="3280495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66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 Antiqua" pitchFamily="18" charset="0"/>
              </a:rPr>
              <a:t>Объемная  игра «Да-Нет»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marL="0" indent="450850">
              <a:buNone/>
            </a:pPr>
            <a:r>
              <a:rPr lang="ru-RU" sz="2900" dirty="0">
                <a:latin typeface="Book Antiqua" pitchFamily="18" charset="0"/>
              </a:rPr>
              <a:t>Объемная  игра «Да-Нет» проводится в показателях трехмерного пространства, поэтому сужение поля поиска проходит через понятия «правая-левая», «верхняя-нижняя», «передняя-задняя» части комнаты; центр, угол и стороны объемного пространства.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800" i="1" dirty="0">
                <a:latin typeface="Book Antiqua" pitchFamily="18" charset="0"/>
              </a:rPr>
              <a:t>Правила объемной игры «Да-Нет</a:t>
            </a:r>
            <a:r>
              <a:rPr lang="ru-RU" sz="2800" i="1" dirty="0" smtClean="0">
                <a:latin typeface="Book Antiqua" pitchFamily="18" charset="0"/>
              </a:rPr>
              <a:t>»:</a:t>
            </a:r>
            <a:endParaRPr lang="ru-RU" sz="2800" i="1" dirty="0"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>
                <a:latin typeface="Book Antiqua" pitchFamily="18" charset="0"/>
              </a:rPr>
              <a:t>Данный вид пространственной  игры «Да-Нет» </a:t>
            </a:r>
            <a:r>
              <a:rPr lang="ru-RU" sz="2800" dirty="0" smtClean="0">
                <a:latin typeface="Book Antiqua" pitchFamily="18" charset="0"/>
              </a:rPr>
              <a:t>может разворачиваться: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•	в комнате  - взгляд на объемное пространство изнутри. 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•	в коробке (черный ящик»), взгляд на объемное  пространство сверху.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Объектами для игры могут служить все  предметы,  находящиеся в комнате или коробке.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6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2095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2068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Методика формирования у дошкольников классификационных навыков. (Технология ТРИЗ)"</a:t>
            </a:r>
          </a:p>
          <a:p>
            <a:pPr indent="355600" algn="just"/>
            <a:r>
              <a:rPr lang="ru-RU" sz="1400" dirty="0">
                <a:solidFill>
                  <a:prstClr val="black"/>
                </a:solidFill>
                <a:latin typeface="Book Antiqua" pitchFamily="18" charset="0"/>
              </a:rPr>
              <a:t>В пособии представлена система методик, направленная на развитие творческих способностей детей, в частности, мыслительных операций, активизации воображения, освоения понятий "объект", "пространство", "признаки объекта" и др., а также принципов логического мышления и ориентировки. Занятия способствуют обогащению словарного запаса детей.</a:t>
            </a:r>
            <a:br>
              <a:rPr lang="ru-RU" sz="1400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Book Antiqua" pitchFamily="18" charset="0"/>
              </a:rPr>
              <a:t>Предлагаемые игры, тесты, упражнения основаны на решении изобретательных задач - ТРИЗ (автор - Г.А. </a:t>
            </a:r>
            <a:r>
              <a:rPr lang="ru-RU" sz="1400" dirty="0" err="1">
                <a:solidFill>
                  <a:prstClr val="black"/>
                </a:solidFill>
                <a:latin typeface="Book Antiqua" pitchFamily="18" charset="0"/>
              </a:rPr>
              <a:t>Альтшуллер</a:t>
            </a:r>
            <a:r>
              <a:rPr lang="ru-RU" sz="1400" dirty="0">
                <a:solidFill>
                  <a:prstClr val="black"/>
                </a:solidFill>
                <a:latin typeface="Book Antiqua" pitchFamily="18" charset="0"/>
              </a:rPr>
              <a:t>) и общей теории сильного мышления - ОТСМ (автор - Н.Н. Хоменко).</a:t>
            </a:r>
            <a:br>
              <a:rPr lang="ru-RU" sz="1400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1400" dirty="0">
                <a:solidFill>
                  <a:prstClr val="black"/>
                </a:solidFill>
              </a:rPr>
              <a:t>Подробнее:</a:t>
            </a:r>
            <a:r>
              <a:rPr lang="ru-RU" sz="1400" dirty="0">
                <a:solidFill>
                  <a:srgbClr val="0070C0"/>
                </a:solidFill>
              </a:rPr>
              <a:t> </a:t>
            </a:r>
            <a:r>
              <a:rPr lang="ru-RU" sz="1400" dirty="0">
                <a:solidFill>
                  <a:srgbClr val="0070C0"/>
                </a:solidFill>
                <a:hlinkClick r:id="rId3"/>
              </a:rPr>
              <a:t>https://www.labirint.ru/books/428705/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591006"/>
            <a:ext cx="7848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www.triz.natm.ru/articles/sid003/tk06.htm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Технология составления </a:t>
            </a:r>
            <a:r>
              <a:rPr lang="ru-RU" b="1" dirty="0">
                <a:solidFill>
                  <a:prstClr val="black"/>
                </a:solidFill>
              </a:rPr>
              <a:t>творческих текстов по картине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Формирование основ диалектического мышления </a:t>
            </a: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ru-RU" sz="2800" dirty="0">
                <a:solidFill>
                  <a:schemeClr val="tx2"/>
                </a:solidFill>
                <a:latin typeface="Book Antiqua" pitchFamily="18" charset="0"/>
              </a:rPr>
              <a:t>работа 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с противоречиями</a:t>
            </a:r>
            <a:r>
              <a:rPr lang="ru-RU" sz="2800" dirty="0">
                <a:solidFill>
                  <a:schemeClr val="tx2"/>
                </a:solidFill>
                <a:latin typeface="Book Antiqu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/>
                </a:solidFill>
                <a:latin typeface="Book Antiqua" pitchFamily="18" charset="0"/>
              </a:rPr>
              <a:t>Развитие   мышления   невозможно  без  формирования  умственных  операций: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Tx/>
            </a:pPr>
            <a:r>
              <a:rPr lang="ru-RU" sz="3000" dirty="0">
                <a:latin typeface="Book Antiqua" pitchFamily="18" charset="0"/>
                <a:ea typeface="+mj-ea"/>
                <a:cs typeface="+mj-cs"/>
              </a:rPr>
              <a:t>анализа (мысленного разложения целого на части или выделения из целого его сторон, действий, отношений), </a:t>
            </a:r>
          </a:p>
          <a:p>
            <a:pPr lvl="0">
              <a:buClrTx/>
            </a:pPr>
            <a:r>
              <a:rPr lang="ru-RU" sz="3000" dirty="0">
                <a:latin typeface="Book Antiqua" pitchFamily="18" charset="0"/>
                <a:ea typeface="+mj-ea"/>
                <a:cs typeface="+mj-cs"/>
              </a:rPr>
              <a:t>синтеза (мысленного объединения частей, свойств, действий в единое целое), </a:t>
            </a:r>
          </a:p>
          <a:p>
            <a:pPr lvl="0">
              <a:buClrTx/>
            </a:pPr>
            <a:r>
              <a:rPr lang="ru-RU" sz="3000" dirty="0">
                <a:latin typeface="Book Antiqua" pitchFamily="18" charset="0"/>
                <a:ea typeface="+mj-ea"/>
                <a:cs typeface="+mj-cs"/>
              </a:rPr>
              <a:t>сравнения (установления сходства и различия между предметами, явлениями или их признаками), </a:t>
            </a:r>
          </a:p>
          <a:p>
            <a:pPr lvl="0">
              <a:buClrTx/>
            </a:pPr>
            <a:r>
              <a:rPr lang="ru-RU" sz="3000" dirty="0">
                <a:latin typeface="Book Antiqua" pitchFamily="18" charset="0"/>
                <a:ea typeface="+mj-ea"/>
                <a:cs typeface="+mj-cs"/>
              </a:rPr>
              <a:t>обобщения (мысленного объединения предметов или явлений по каким - либо существенным признакам).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1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При обучении детей дошкольного возраста работе с противоречием ставятся </a:t>
            </a:r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Формировать чувствительность к проблемной ситуации.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Учить находить объект, к которому предъявляется претензия.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Выявлять противоречивые свойства у этого объекта.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Находить объекты, которые "требуют" наличие этих противоречивых свойств.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Формулировать противоречие.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Знать способы разрешения противоречий.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Применять способы разрешения противоречий в изобретательской задаче.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Оценивать полученные решения и выбирать лучшее для конкретной ситуации.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Формировать умение рефлексировать.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9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2"/>
                </a:solidFill>
                <a:latin typeface="Book Antiqua" pitchFamily="18" charset="0"/>
              </a:rPr>
              <a:t>Правила работы с проблемами </a:t>
            </a:r>
            <a:r>
              <a:rPr lang="ru-RU" sz="3100" dirty="0" smtClean="0">
                <a:solidFill>
                  <a:schemeClr val="tx2"/>
                </a:solidFill>
                <a:latin typeface="Book Antiqua" pitchFamily="18" charset="0"/>
              </a:rPr>
              <a:t>в литературных произведениях:</a:t>
            </a:r>
            <a:br>
              <a:rPr lang="ru-RU" sz="3100" dirty="0" smtClean="0">
                <a:solidFill>
                  <a:schemeClr val="tx2"/>
                </a:soli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Tx/>
            </a:pPr>
            <a:r>
              <a:rPr lang="ru-RU" sz="2400" dirty="0" smtClean="0">
                <a:latin typeface="Book Antiqua" pitchFamily="18" charset="0"/>
                <a:ea typeface="+mj-ea"/>
                <a:cs typeface="+mj-cs"/>
              </a:rPr>
              <a:t>Выделять «</a:t>
            </a: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ключевую проблему» или «главное действие», которое привело к появлению потока проблем. 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При разборе проблемных ситуаций в произведениях необходимо выделить объект (героя) – его цель – действия, которые он совершал – результат (добился ли герой своей цели). 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Учитывать гуманность цели (сохранение жизни).  </a:t>
            </a:r>
          </a:p>
          <a:p>
            <a:pPr lvl="0">
              <a:buClrTx/>
            </a:pPr>
            <a:r>
              <a:rPr lang="ru-RU" sz="2400" dirty="0" smtClean="0">
                <a:latin typeface="Book Antiqua" pitchFamily="18" charset="0"/>
                <a:ea typeface="+mj-ea"/>
                <a:cs typeface="+mj-cs"/>
              </a:rPr>
              <a:t>Находить идеальный конечный результат. </a:t>
            </a:r>
            <a:endParaRPr lang="ru-RU" sz="2400" dirty="0">
              <a:latin typeface="Book Antiqua" pitchFamily="18" charset="0"/>
              <a:ea typeface="+mj-ea"/>
              <a:cs typeface="+mj-cs"/>
            </a:endParaRPr>
          </a:p>
          <a:p>
            <a:pPr lvl="0">
              <a:buClrTx/>
            </a:pPr>
            <a:r>
              <a:rPr lang="ru-RU" sz="2400" dirty="0" smtClean="0">
                <a:latin typeface="Book Antiqua" pitchFamily="18" charset="0"/>
                <a:ea typeface="+mj-ea"/>
                <a:cs typeface="+mj-cs"/>
              </a:rPr>
              <a:t>Использовать </a:t>
            </a: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ресурсов самого себя или </a:t>
            </a:r>
            <a:r>
              <a:rPr lang="ru-RU" sz="2400" dirty="0" smtClean="0">
                <a:latin typeface="Book Antiqua" pitchFamily="18" charset="0"/>
                <a:ea typeface="+mj-ea"/>
                <a:cs typeface="+mj-cs"/>
              </a:rPr>
              <a:t>окружения.</a:t>
            </a:r>
            <a:endParaRPr lang="ru-RU" sz="2400" dirty="0"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27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buClrTx/>
            </a:pP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Альтшуллер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Г.С. Найти идею, - Новосибирск: «Наука», 1986.</a:t>
            </a:r>
          </a:p>
          <a:p>
            <a:pPr lvl="0">
              <a:buClrTx/>
            </a:pP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М.: «Просвещение», 1990.</a:t>
            </a:r>
          </a:p>
          <a:p>
            <a:pPr lvl="0">
              <a:buClrTx/>
            </a:pP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Мурашковска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И.Н. Когда я стану волшебником, - Рига, изд-во «Эксперимент», 1994.</a:t>
            </a:r>
          </a:p>
          <a:p>
            <a:pPr lvl="0">
              <a:buClrTx/>
            </a:pP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Программа по развитию творческого воображения и обучению диалектическому способу мышления с помощью элементов ТРИЗ /составитель </a:t>
            </a: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Гуткович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И.Я. и др. - Ульяновск, 1994.</a:t>
            </a:r>
          </a:p>
          <a:p>
            <a:pPr lvl="0">
              <a:buClrTx/>
            </a:pP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Сидорчук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Т.А., </a:t>
            </a: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Гуткович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И.Я. Методы развития воображения дошкольников. – Ульяновск, 1997.</a:t>
            </a:r>
          </a:p>
          <a:p>
            <a:pPr lvl="0">
              <a:buClrTx/>
            </a:pPr>
            <a:r>
              <a:rPr lang="ru-RU" sz="4900" dirty="0" err="1">
                <a:latin typeface="Book Antiqua" pitchFamily="18" charset="0"/>
                <a:ea typeface="+mj-ea"/>
                <a:cs typeface="+mj-cs"/>
              </a:rPr>
              <a:t>Сидорчук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 Т.А. Технология обучения дошкольников умению решать творческие задачи, Ульяновск, 1996.</a:t>
            </a:r>
          </a:p>
          <a:p>
            <a:pPr lvl="0">
              <a:buClrTx/>
            </a:pP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ТРИЗ. Материалы к семинару, - Минск, 1995.</a:t>
            </a:r>
          </a:p>
          <a:p>
            <a:pPr lvl="0">
              <a:buClrTx/>
            </a:pP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Хоменко Н.Н. ОТСМ – ТРИЗ: введение в технологию решения проблем. Корея, </a:t>
            </a:r>
            <a:r>
              <a:rPr lang="en-US" sz="4900" dirty="0">
                <a:latin typeface="Book Antiqua" pitchFamily="18" charset="0"/>
                <a:ea typeface="+mj-ea"/>
                <a:cs typeface="+mj-cs"/>
              </a:rPr>
              <a:t>Samsung Electronics</a:t>
            </a:r>
            <a:r>
              <a:rPr lang="ru-RU" sz="4900" dirty="0">
                <a:latin typeface="Book Antiqua" pitchFamily="18" charset="0"/>
                <a:ea typeface="+mj-ea"/>
                <a:cs typeface="+mj-cs"/>
              </a:rPr>
              <a:t>. 2000 (на английском языке</a:t>
            </a:r>
            <a:r>
              <a:rPr lang="ru-RU" sz="4900" dirty="0" smtClean="0">
                <a:latin typeface="Book Antiqua" pitchFamily="18" charset="0"/>
                <a:ea typeface="+mj-ea"/>
                <a:cs typeface="+mj-cs"/>
              </a:rPr>
              <a:t>)</a:t>
            </a:r>
          </a:p>
          <a:p>
            <a:pPr marL="82296" lvl="0" indent="0">
              <a:buClrTx/>
              <a:buNone/>
            </a:pPr>
            <a:endParaRPr lang="ru-RU" sz="4900" dirty="0" smtClean="0">
              <a:latin typeface="Book Antiqua" pitchFamily="18" charset="0"/>
              <a:ea typeface="+mj-ea"/>
              <a:cs typeface="+mj-cs"/>
            </a:endParaRPr>
          </a:p>
          <a:p>
            <a:pPr lvl="0">
              <a:buClrTx/>
            </a:pPr>
            <a:r>
              <a:rPr lang="en-US" sz="4500" dirty="0">
                <a:latin typeface="Book Antiqua" pitchFamily="18" charset="0"/>
                <a:ea typeface="+mj-ea"/>
                <a:cs typeface="+mj-cs"/>
                <a:hlinkClick r:id="rId2"/>
              </a:rPr>
              <a:t>http://</a:t>
            </a:r>
            <a:r>
              <a:rPr lang="en-US" sz="4500" dirty="0" smtClean="0">
                <a:latin typeface="Book Antiqua" pitchFamily="18" charset="0"/>
                <a:ea typeface="+mj-ea"/>
                <a:cs typeface="+mj-cs"/>
                <a:hlinkClick r:id="rId2"/>
              </a:rPr>
              <a:t>www.trizminsk.org/e/260023.htm#01</a:t>
            </a:r>
            <a:r>
              <a:rPr lang="ru-RU" sz="4500" dirty="0" smtClean="0">
                <a:latin typeface="Book Antiqua" pitchFamily="18" charset="0"/>
                <a:ea typeface="+mj-ea"/>
                <a:cs typeface="+mj-cs"/>
              </a:rPr>
              <a:t> Работа с противоречиями</a:t>
            </a:r>
          </a:p>
          <a:p>
            <a:pPr>
              <a:buClrTx/>
            </a:pPr>
            <a:r>
              <a:rPr lang="en-US" sz="4500" dirty="0">
                <a:latin typeface="Book Antiqua" pitchFamily="18" charset="0"/>
                <a:ea typeface="+mj-ea"/>
                <a:cs typeface="+mj-cs"/>
                <a:hlinkClick r:id="rId3"/>
              </a:rPr>
              <a:t>http://</a:t>
            </a:r>
            <a:r>
              <a:rPr lang="en-US" sz="4500" dirty="0" smtClean="0">
                <a:latin typeface="Book Antiqua" pitchFamily="18" charset="0"/>
                <a:ea typeface="+mj-ea"/>
                <a:cs typeface="+mj-cs"/>
                <a:hlinkClick r:id="rId3"/>
              </a:rPr>
              <a:t>www.trizminsk.org/e/260023.htm#022</a:t>
            </a:r>
            <a:r>
              <a:rPr lang="ru-RU" sz="4500" dirty="0" smtClean="0">
                <a:latin typeface="Book Antiqua" pitchFamily="18" charset="0"/>
                <a:ea typeface="+mj-ea"/>
                <a:cs typeface="+mj-cs"/>
              </a:rPr>
              <a:t>  Игры </a:t>
            </a:r>
            <a:r>
              <a:rPr lang="ru-RU" sz="2400" b="1" dirty="0" smtClean="0"/>
              <a:t> </a:t>
            </a:r>
            <a:r>
              <a:rPr lang="ru-RU" sz="4600" dirty="0" smtClean="0">
                <a:latin typeface="Book Antiqua" pitchFamily="18" charset="0"/>
                <a:ea typeface="+mj-ea"/>
                <a:cs typeface="+mj-cs"/>
              </a:rPr>
              <a:t>и творческие задания по обучению детей работе с противоречиями</a:t>
            </a:r>
          </a:p>
          <a:p>
            <a:pPr>
              <a:buClrTx/>
            </a:pPr>
            <a:r>
              <a:rPr lang="en-US" sz="4600" dirty="0">
                <a:latin typeface="Book Antiqua" pitchFamily="18" charset="0"/>
                <a:ea typeface="+mj-ea"/>
                <a:cs typeface="+mj-cs"/>
                <a:hlinkClick r:id="rId4"/>
              </a:rPr>
              <a:t>https://</a:t>
            </a:r>
            <a:r>
              <a:rPr lang="en-US" sz="4600" dirty="0" smtClean="0">
                <a:latin typeface="Book Antiqua" pitchFamily="18" charset="0"/>
                <a:ea typeface="+mj-ea"/>
                <a:cs typeface="+mj-cs"/>
                <a:hlinkClick r:id="rId4"/>
              </a:rPr>
              <a:t>www.altshuller.ru/triz/technique1.asp</a:t>
            </a:r>
            <a:r>
              <a:rPr lang="ru-RU" sz="4600" dirty="0">
                <a:latin typeface="Book Antiqua" pitchFamily="18" charset="0"/>
                <a:ea typeface="+mj-ea"/>
                <a:cs typeface="+mj-cs"/>
              </a:rPr>
              <a:t>  </a:t>
            </a:r>
            <a:r>
              <a:rPr lang="ru-RU" sz="4600" dirty="0" smtClean="0">
                <a:latin typeface="Book Antiqua" pitchFamily="18" charset="0"/>
                <a:ea typeface="+mj-ea"/>
                <a:cs typeface="+mj-cs"/>
              </a:rPr>
              <a:t>Типовые приемы устранения технических противоречий. Г.С. </a:t>
            </a:r>
            <a:r>
              <a:rPr lang="ru-RU" sz="4600" dirty="0" err="1" smtClean="0">
                <a:latin typeface="Book Antiqua" pitchFamily="18" charset="0"/>
                <a:ea typeface="+mj-ea"/>
                <a:cs typeface="+mj-cs"/>
              </a:rPr>
              <a:t>Альтшуллер</a:t>
            </a:r>
            <a:endParaRPr lang="ru-RU" sz="4600" dirty="0" smtClean="0">
              <a:latin typeface="Book Antiqua" pitchFamily="18" charset="0"/>
              <a:ea typeface="+mj-ea"/>
              <a:cs typeface="+mj-cs"/>
            </a:endParaRPr>
          </a:p>
          <a:p>
            <a:pPr lvl="0">
              <a:buClrTx/>
            </a:pPr>
            <a:endParaRPr lang="ru-RU" sz="4600" dirty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современное образование?</a:t>
            </a:r>
          </a:p>
        </p:txBody>
      </p:sp>
      <p:pic>
        <p:nvPicPr>
          <p:cNvPr id="5" name="Объект 4" descr="https://xn--e1abcgakjmf3afc5c8g.xn--p1ai/upload/main/462/462ec8e66298a4243d05e4bb81b5d1a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37419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1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Установление </a:t>
            </a: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>причинно-следственных </a:t>
            </a: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связей.</a:t>
            </a:r>
          </a:p>
        </p:txBody>
      </p:sp>
    </p:spTree>
    <p:extLst>
      <p:ext uri="{BB962C8B-B14F-4D97-AF65-F5344CB8AC3E}">
        <p14:creationId xmlns:p14="http://schemas.microsoft.com/office/powerpoint/2010/main" val="33580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1259632" y="836712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latin typeface="Times New Roman" pitchFamily="18" charset="0"/>
              </a:rPr>
              <a:t>Познавательный процесс человека включает в себя установление </a:t>
            </a:r>
            <a:r>
              <a:rPr lang="ru-RU" altLang="ru-RU" b="1" dirty="0" err="1" smtClean="0">
                <a:latin typeface="Times New Roman" pitchFamily="18" charset="0"/>
              </a:rPr>
              <a:t>причинно</a:t>
            </a:r>
            <a:r>
              <a:rPr lang="ru-RU" altLang="ru-RU" b="1" dirty="0" smtClean="0">
                <a:latin typeface="Times New Roman" pitchFamily="18" charset="0"/>
              </a:rPr>
              <a:t> – следственных связей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latin typeface="Times New Roman" pitchFamily="18" charset="0"/>
              </a:rPr>
              <a:t>при взаимодействии объектов или процессов.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latin typeface="Times New Roman" pitchFamily="18" charset="0"/>
              </a:rPr>
              <a:t>Формирование мыслительных операций причинно-следственного характера необходимо начинать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latin typeface="Times New Roman" pitchFamily="18" charset="0"/>
              </a:rPr>
              <a:t>с 2-2,5 лет.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latin typeface="Times New Roman" pitchFamily="18" charset="0"/>
              </a:rPr>
              <a:t>Процесс этот сложный и требует системной работы.</a:t>
            </a:r>
            <a:endParaRPr lang="ru-RU" altLang="ru-RU" b="1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1258888" y="836613"/>
            <a:ext cx="7499350" cy="5400699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dirty="0" smtClean="0">
                <a:latin typeface="Book Antiqua" pitchFamily="18" charset="0"/>
              </a:rPr>
              <a:t>Алгоритм  по моделированию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dirty="0" smtClean="0">
                <a:latin typeface="Book Antiqua" pitchFamily="18" charset="0"/>
              </a:rPr>
              <a:t>причинно-следственных связей:</a:t>
            </a:r>
            <a:r>
              <a:rPr lang="ru-RU" altLang="ru-RU" sz="2400" dirty="0" smtClean="0">
                <a:latin typeface="Book Antiqua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400" dirty="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Book Antiqua" pitchFamily="18" charset="0"/>
              </a:rPr>
              <a:t>Из системы выделяем объект (картинка);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Book Antiqua" pitchFamily="18" charset="0"/>
              </a:rPr>
              <a:t>У объекта выделяем признак (схема);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Book Antiqua" pitchFamily="18" charset="0"/>
              </a:rPr>
              <a:t>Обсуждаем, как данный признак влияет на окружающие объекты и их признаки.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Book Antiqua" pitchFamily="18" charset="0"/>
              </a:rPr>
              <a:t>Все фиксируем в виде схем, карточек.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3400" b="1" dirty="0" smtClean="0">
                <a:latin typeface="Book Antiqua" pitchFamily="18" charset="0"/>
              </a:rPr>
              <a:t>О 1 П 1</a:t>
            </a:r>
            <a:r>
              <a:rPr lang="ru-RU" altLang="ru-RU" sz="3600" b="1" dirty="0" smtClean="0">
                <a:latin typeface="Book Antiqua" pitchFamily="18" charset="0"/>
              </a:rPr>
              <a:t>                       </a:t>
            </a:r>
            <a:r>
              <a:rPr lang="ru-RU" altLang="ru-RU" sz="3400" b="1" dirty="0" smtClean="0">
                <a:latin typeface="Book Antiqua" pitchFamily="18" charset="0"/>
              </a:rPr>
              <a:t>О 2  П 2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Book Antiqua" pitchFamily="18" charset="0"/>
              </a:rPr>
              <a:t>(поэтому</a:t>
            </a:r>
            <a:r>
              <a:rPr lang="ru-RU" altLang="ru-RU" sz="2400" b="1" dirty="0">
                <a:latin typeface="Book Antiqua" pitchFamily="18" charset="0"/>
              </a:rPr>
              <a:t>, следовательно, из-за </a:t>
            </a:r>
            <a:r>
              <a:rPr lang="ru-RU" altLang="ru-RU" sz="2400" b="1" dirty="0" smtClean="0">
                <a:latin typeface="Book Antiqua" pitchFamily="18" charset="0"/>
              </a:rPr>
              <a:t>этого)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3400" b="1" dirty="0" smtClean="0">
                <a:latin typeface="Book Antiqua" pitchFamily="18" charset="0"/>
              </a:rPr>
              <a:t>О 2  П 2</a:t>
            </a:r>
            <a:r>
              <a:rPr lang="ru-RU" altLang="ru-RU" sz="3600" b="1" dirty="0" smtClean="0">
                <a:latin typeface="Book Antiqua" pitchFamily="18" charset="0"/>
              </a:rPr>
              <a:t>                       </a:t>
            </a:r>
            <a:r>
              <a:rPr lang="ru-RU" altLang="ru-RU" sz="3400" b="1" dirty="0" smtClean="0">
                <a:latin typeface="Book Antiqua" pitchFamily="18" charset="0"/>
              </a:rPr>
              <a:t>О 1 П 1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3600" b="1" dirty="0" smtClean="0">
                <a:latin typeface="Book Antiqua" pitchFamily="18" charset="0"/>
              </a:rPr>
              <a:t> </a:t>
            </a:r>
            <a:r>
              <a:rPr lang="ru-RU" altLang="ru-RU" sz="2400" b="1" dirty="0">
                <a:latin typeface="Book Antiqua" pitchFamily="18" charset="0"/>
              </a:rPr>
              <a:t>(потому что, из-за того что, так как, оттого </a:t>
            </a:r>
            <a:r>
              <a:rPr lang="ru-RU" altLang="ru-RU" sz="2400" b="1" dirty="0" smtClean="0">
                <a:latin typeface="Book Antiqua" pitchFamily="18" charset="0"/>
              </a:rPr>
              <a:t>что)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085868" y="3861048"/>
            <a:ext cx="18002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4170507" y="5013176"/>
            <a:ext cx="172819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5366"/>
            <a:ext cx="7498080" cy="591574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ru-RU" sz="2400" b="1" dirty="0">
                <a:latin typeface="Book Antiqua" pitchFamily="18" charset="0"/>
              </a:rPr>
              <a:t>I</a:t>
            </a:r>
            <a:r>
              <a:rPr lang="ru-RU" altLang="ru-RU" sz="2400" b="1" dirty="0">
                <a:latin typeface="Book Antiqua" pitchFamily="18" charset="0"/>
              </a:rPr>
              <a:t> Этап.</a:t>
            </a:r>
            <a:br>
              <a:rPr lang="ru-RU" altLang="ru-RU" sz="2400" b="1" dirty="0">
                <a:latin typeface="Book Antiqua" pitchFamily="18" charset="0"/>
              </a:rPr>
            </a:br>
            <a:r>
              <a:rPr lang="ru-RU" altLang="ru-RU" sz="2400" b="1" dirty="0">
                <a:latin typeface="Book Antiqua" pitchFamily="18" charset="0"/>
              </a:rPr>
              <a:t>Открытые причинно-следственные </a:t>
            </a:r>
            <a:r>
              <a:rPr lang="ru-RU" altLang="ru-RU" sz="2400" b="1" dirty="0" smtClean="0">
                <a:latin typeface="Book Antiqua" pitchFamily="18" charset="0"/>
              </a:rPr>
              <a:t>связи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 smtClean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 smtClean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ru-RU" sz="2400" b="1" dirty="0" smtClean="0">
                <a:latin typeface="Book Antiqua" pitchFamily="18" charset="0"/>
              </a:rPr>
              <a:t>II</a:t>
            </a:r>
            <a:r>
              <a:rPr lang="ru-RU" altLang="ru-RU" sz="2400" b="1" dirty="0" smtClean="0">
                <a:latin typeface="Book Antiqua" pitchFamily="18" charset="0"/>
              </a:rPr>
              <a:t> </a:t>
            </a:r>
            <a:r>
              <a:rPr lang="ru-RU" altLang="ru-RU" sz="2400" b="1" dirty="0">
                <a:latin typeface="Book Antiqua" pitchFamily="18" charset="0"/>
              </a:rPr>
              <a:t>Этап.</a:t>
            </a:r>
            <a:br>
              <a:rPr lang="ru-RU" altLang="ru-RU" sz="2400" b="1" dirty="0">
                <a:latin typeface="Book Antiqua" pitchFamily="18" charset="0"/>
              </a:rPr>
            </a:br>
            <a:r>
              <a:rPr lang="ru-RU" altLang="ru-RU" sz="2400" b="1" dirty="0">
                <a:latin typeface="Book Antiqua" pitchFamily="18" charset="0"/>
              </a:rPr>
              <a:t>Многообразие причин и следствий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61" y="83671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836712"/>
            <a:ext cx="1598651" cy="11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151202" y="1288976"/>
            <a:ext cx="1656184" cy="133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154093" y="3143238"/>
            <a:ext cx="8572560" cy="171451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56032">
              <a:buClr>
                <a:srgbClr val="3891A7"/>
              </a:buClr>
              <a:buFont typeface="Wingdings 3"/>
              <a:buNone/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242865" y="3653759"/>
            <a:ext cx="420796" cy="346735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  <a:buFont typeface="Wingdings 3" pitchFamily="18" charset="2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9" name="Стрелка вправо 8"/>
          <p:cNvSpPr/>
          <p:nvPr/>
        </p:nvSpPr>
        <p:spPr>
          <a:xfrm rot="21341286">
            <a:off x="2022158" y="3154656"/>
            <a:ext cx="4149725" cy="539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2046682" y="3357918"/>
            <a:ext cx="414337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2308">
            <a:off x="2075544" y="3643991"/>
            <a:ext cx="4151312" cy="666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3019" y="3292099"/>
            <a:ext cx="2856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5706" y="2854860"/>
            <a:ext cx="28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9822" y="493299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</a:t>
            </a:r>
            <a:endParaRPr lang="ru-RU" b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1161164">
            <a:off x="3818691" y="4263237"/>
            <a:ext cx="4149725" cy="539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 flipV="1">
            <a:off x="3821865" y="4486945"/>
            <a:ext cx="414337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432381">
            <a:off x="3813565" y="4818065"/>
            <a:ext cx="4151313" cy="666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6363" y="441204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</a:t>
            </a:r>
            <a:endParaRPr lang="ru-RU" b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7482" y="3815828"/>
            <a:ext cx="434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</a:t>
            </a:r>
            <a:endParaRPr lang="ru-RU" b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1341286">
            <a:off x="3223412" y="5311734"/>
            <a:ext cx="2584328" cy="8787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3223765" y="5510077"/>
            <a:ext cx="2580203" cy="714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82308" flipV="1">
            <a:off x="3225770" y="5709001"/>
            <a:ext cx="2583909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74189" y="5316317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 Antiqua" pitchFamily="18" charset="0"/>
              </a:rPr>
              <a:t>Прошел дождь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928227" y="4996657"/>
            <a:ext cx="2767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 Antiqua" pitchFamily="18" charset="0"/>
              </a:rPr>
              <a:t>поэтому трава мокрая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47370" y="329209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</a:t>
            </a:r>
            <a:endParaRPr lang="ru-RU" b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06" y="5302330"/>
            <a:ext cx="31575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05541" y="5686205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поэтому пахнет свежестью</a:t>
            </a:r>
          </a:p>
        </p:txBody>
      </p:sp>
    </p:spTree>
    <p:extLst>
      <p:ext uri="{BB962C8B-B14F-4D97-AF65-F5344CB8AC3E}">
        <p14:creationId xmlns:p14="http://schemas.microsoft.com/office/powerpoint/2010/main" val="314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5366"/>
            <a:ext cx="7498080" cy="591574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sz="2400" b="1" dirty="0">
                <a:latin typeface="Book Antiqua" pitchFamily="18" charset="0"/>
              </a:rPr>
              <a:t>Влияние признаков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 smtClean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altLang="ru-RU" sz="2400" b="1" dirty="0" smtClean="0">
              <a:latin typeface="Book Antiqua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154093" y="3143238"/>
            <a:ext cx="8572560" cy="171451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56032">
              <a:buClr>
                <a:srgbClr val="3891A7"/>
              </a:buClr>
              <a:buFont typeface="Wingdings 3"/>
              <a:buNone/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4" y="764703"/>
            <a:ext cx="8033334" cy="504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5366"/>
            <a:ext cx="7498080" cy="591574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ru-RU" sz="2400" b="1" dirty="0" smtClean="0">
                <a:latin typeface="Book Antiqua" pitchFamily="18" charset="0"/>
              </a:rPr>
              <a:t>III</a:t>
            </a:r>
            <a:r>
              <a:rPr lang="ru-RU" altLang="ru-RU" sz="2400" b="1" dirty="0" smtClean="0">
                <a:latin typeface="Book Antiqua" pitchFamily="18" charset="0"/>
              </a:rPr>
              <a:t> </a:t>
            </a:r>
            <a:r>
              <a:rPr lang="ru-RU" altLang="ru-RU" sz="2400" b="1" dirty="0">
                <a:latin typeface="Book Antiqua" pitchFamily="18" charset="0"/>
              </a:rPr>
              <a:t>Этап.</a:t>
            </a:r>
            <a:br>
              <a:rPr lang="ru-RU" altLang="ru-RU" sz="2400" b="1" dirty="0">
                <a:latin typeface="Book Antiqua" pitchFamily="18" charset="0"/>
              </a:rPr>
            </a:b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154093" y="3143238"/>
            <a:ext cx="8572560" cy="171451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56032">
              <a:buClr>
                <a:srgbClr val="3891A7"/>
              </a:buClr>
              <a:buFont typeface="Wingdings 3"/>
              <a:buNone/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28" name="Содержимое 5" descr="http://www.fashionnetasia.com/files/News/Domino%20Theory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988450"/>
            <a:ext cx="5832648" cy="19464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4093" y="533046"/>
            <a:ext cx="7522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Book Antiqua" panose="02040602050305030304" pitchFamily="18" charset="0"/>
              </a:rPr>
              <a:t>П1 – С1П2 – С2П3 – С3П4 -…- С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</a:t>
            </a:r>
            <a:r>
              <a:rPr lang="ru-RU" sz="2800" dirty="0">
                <a:solidFill>
                  <a:prstClr val="black"/>
                </a:solidFill>
                <a:latin typeface="Book Antiqua" panose="02040602050305030304" pitchFamily="18" charset="0"/>
              </a:rPr>
              <a:t>П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</a:t>
            </a:r>
            <a:r>
              <a:rPr lang="ru-RU" sz="2800" dirty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endParaRPr lang="ru-RU" sz="2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5570"/>
            <a:ext cx="7443936" cy="344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929" y="6169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  <a:t>IV Этап.</a:t>
            </a:r>
            <a:br>
              <a:rPr lang="ru-RU" sz="2400" b="1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  <a:t>Принцип обратной связи</a:t>
            </a:r>
          </a:p>
        </p:txBody>
      </p:sp>
      <p:pic>
        <p:nvPicPr>
          <p:cNvPr id="5" name="Содержимое 10" descr="img-58250-7f5144f9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899" y="2407328"/>
            <a:ext cx="2067114" cy="1653944"/>
          </a:xfrm>
          <a:prstGeom prst="rect">
            <a:avLst/>
          </a:prstGeom>
        </p:spPr>
      </p:pic>
      <p:pic>
        <p:nvPicPr>
          <p:cNvPr id="6" name="Рисунок 5" descr="kofemol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27" y="2407328"/>
            <a:ext cx="1834103" cy="17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616" y="2045857"/>
            <a:ext cx="3350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Book Antiqua" pitchFamily="18" charset="0"/>
              </a:rPr>
              <a:t>(признак -действие)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38666" y="1162528"/>
            <a:ext cx="138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Book Antiqua" pitchFamily="18" charset="0"/>
              </a:rPr>
              <a:t>поэтому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328902" y="1624193"/>
            <a:ext cx="4429125" cy="3214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 flipV="1">
            <a:off x="2488024" y="4549395"/>
            <a:ext cx="4643438" cy="3214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04416" y="4248465"/>
            <a:ext cx="2916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Book Antiqua" pitchFamily="18" charset="0"/>
              </a:rPr>
              <a:t>(признак - рельеф)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25584" y="1945663"/>
            <a:ext cx="286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Book Antiqua" pitchFamily="18" charset="0"/>
              </a:rPr>
              <a:t>(признак - размер)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15616" y="5380038"/>
            <a:ext cx="802838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>
                <a:solidFill>
                  <a:prstClr val="black"/>
                </a:solidFill>
                <a:latin typeface="Book Antiqua" pitchFamily="18" charset="0"/>
              </a:rPr>
              <a:t>Детали кофемолки вращаются (действие), поэтому зерна кофе измельчаются (размер.)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>
                <a:solidFill>
                  <a:prstClr val="black"/>
                </a:solidFill>
                <a:latin typeface="Book Antiqua" pitchFamily="18" charset="0"/>
              </a:rPr>
              <a:t> Зерна кофе стали меньше (размер), поэтому они засоряют кофемолку и ее детали портятся, затупляются (рельеф).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04076" y="4889334"/>
            <a:ext cx="1810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Book Antiqua" pitchFamily="18" charset="0"/>
              </a:rPr>
              <a:t>п</a:t>
            </a:r>
            <a:r>
              <a:rPr lang="ru-RU" altLang="ru-RU" sz="2400" dirty="0" smtClean="0">
                <a:solidFill>
                  <a:prstClr val="black"/>
                </a:solidFill>
                <a:latin typeface="Book Antiqua" pitchFamily="18" charset="0"/>
              </a:rPr>
              <a:t>отому что</a:t>
            </a:r>
            <a:endParaRPr lang="ru-RU" altLang="ru-RU" sz="2400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1043607" y="1052736"/>
            <a:ext cx="8247557" cy="4525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Развитие логического мышления.</a:t>
            </a:r>
          </a:p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Формирование целостной картины мира.</a:t>
            </a:r>
          </a:p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Формирование представления о взаимосвязях различных явлений в окружающем мире.</a:t>
            </a:r>
          </a:p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Формирование представления о взаимодействии причин и следствий между собой, их влияние друг на друга.</a:t>
            </a:r>
          </a:p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Развитие умения прогнозировать.</a:t>
            </a:r>
          </a:p>
          <a:p>
            <a:pPr indent="-256032">
              <a:buClr>
                <a:srgbClr val="3891A7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rgbClr val="003366"/>
                </a:solidFill>
                <a:latin typeface="Book Antiqua" pitchFamily="18" charset="0"/>
              </a:rPr>
              <a:t>Выражение причинных отношений вербальными средствами.</a:t>
            </a:r>
            <a:endParaRPr lang="ru-RU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4985" y="49007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altLang="ru-RU" b="1" dirty="0" smtClean="0">
                <a:solidFill>
                  <a:srgbClr val="0070C0"/>
                </a:solidFill>
                <a:latin typeface="Book Antiqua" pitchFamily="18" charset="0"/>
              </a:rPr>
              <a:t>Решение поставленных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8346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Обучение </a:t>
            </a: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>детей  </a:t>
            </a: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типовым приёмам фантазирования.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345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Book Antiqua" pitchFamily="18" charset="0"/>
              </a:rPr>
              <a:t>Приемы типового фантазирования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«Увеличение – уменьшение».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«Деление – объединение». 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«Преобразование </a:t>
            </a: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признаков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времени».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«Оживление – окаменение».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«Специализация </a:t>
            </a: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–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универсализация».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buClrTx/>
            </a:pP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Прием </a:t>
            </a:r>
            <a:r>
              <a:rPr lang="ru-RU" sz="2200" dirty="0" smtClean="0">
                <a:latin typeface="Book Antiqua" pitchFamily="18" charset="0"/>
                <a:ea typeface="+mj-ea"/>
                <a:cs typeface="+mj-cs"/>
              </a:rPr>
              <a:t>«Наоборот».</a:t>
            </a:r>
            <a:endParaRPr lang="ru-RU" sz="2200" dirty="0">
              <a:latin typeface="Book Antiqua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cap="all" dirty="0">
                <a:latin typeface="Book Antiqua" pitchFamily="18" charset="0"/>
              </a:rPr>
              <a:t>Функциональная </a:t>
            </a:r>
            <a:r>
              <a:rPr lang="ru-RU" sz="4400" b="1" cap="all" dirty="0" smtClean="0">
                <a:latin typeface="Book Antiqua" pitchFamily="18" charset="0"/>
              </a:rPr>
              <a:t/>
            </a:r>
            <a:br>
              <a:rPr lang="ru-RU" sz="4400" b="1" cap="all" dirty="0" smtClean="0">
                <a:latin typeface="Book Antiqua" pitchFamily="18" charset="0"/>
              </a:rPr>
            </a:br>
            <a:r>
              <a:rPr lang="ru-RU" sz="4400" b="1" cap="all" dirty="0" smtClean="0">
                <a:latin typeface="Book Antiqua" pitchFamily="18" charset="0"/>
              </a:rPr>
              <a:t>грамотность</a:t>
            </a:r>
            <a:r>
              <a:rPr lang="ru-RU" sz="4400" b="1" cap="all" dirty="0">
                <a:latin typeface="Book Antiqua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это «способность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0038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kragor.ru/sites/default/files/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http://audioskazki.net/wp-content/gallery/sharl_perro/mal4ik_s_pal4ik/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4800"/>
            <a:ext cx="4762500" cy="3962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http://www.youmult.net/_sf/20/2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5488"/>
            <a:ext cx="48006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:\ТРИЗ\знаки\Презентация1\Слайд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125" r="67969" b="55208"/>
          <a:stretch>
            <a:fillRect/>
          </a:stretch>
        </p:blipFill>
        <p:spPr bwMode="auto">
          <a:xfrm>
            <a:off x="4419600" y="304800"/>
            <a:ext cx="15668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D:\ТРИЗ\знаки\Презентация1\Слайд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468" r="45338" b="50000"/>
          <a:stretch>
            <a:fillRect/>
          </a:stretch>
        </p:blipFill>
        <p:spPr bwMode="auto">
          <a:xfrm>
            <a:off x="304800" y="2209800"/>
            <a:ext cx="1393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2881313" cy="369888"/>
          </a:xfrm>
          <a:prstGeom prst="rect">
            <a:avLst/>
          </a:prstGeom>
          <a:solidFill>
            <a:srgbClr val="25F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pitchFamily="34" charset="0"/>
              </a:rPr>
              <a:t>Ханс Кристиан Андерсен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15000" y="0"/>
            <a:ext cx="2008188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pitchFamily="34" charset="0"/>
              </a:rPr>
              <a:t>Джонатан Свифт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352800" y="3200400"/>
            <a:ext cx="1643063" cy="369888"/>
          </a:xfrm>
          <a:prstGeom prst="rect">
            <a:avLst/>
          </a:prstGeom>
          <a:solidFill>
            <a:srgbClr val="CF5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</a:rPr>
              <a:t>Шарль Перро</a:t>
            </a:r>
          </a:p>
        </p:txBody>
      </p:sp>
      <p:pic>
        <p:nvPicPr>
          <p:cNvPr id="74760" name="Picture 8" descr="http://online-multy.ru/uploads/posts/2015-03/1427728457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204075" y="3810000"/>
            <a:ext cx="19399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pitchFamily="34" charset="0"/>
              </a:rPr>
              <a:t>Вильгельм Гауф</a:t>
            </a:r>
          </a:p>
        </p:txBody>
      </p:sp>
    </p:spTree>
    <p:extLst>
      <p:ext uri="{BB962C8B-B14F-4D97-AF65-F5344CB8AC3E}">
        <p14:creationId xmlns:p14="http://schemas.microsoft.com/office/powerpoint/2010/main" val="39494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5478463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Book Antiqua" pitchFamily="18" charset="0"/>
              </a:rPr>
              <a:t>Цель - </a:t>
            </a:r>
            <a:r>
              <a:rPr lang="ru-RU" altLang="ru-RU" sz="2800" b="1" i="1" smtClean="0">
                <a:solidFill>
                  <a:prstClr val="black"/>
                </a:solidFill>
                <a:latin typeface="Book Antiqua" pitchFamily="18" charset="0"/>
              </a:rPr>
              <a:t>Научить ребенка делать фантастические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 smtClean="0">
                <a:solidFill>
                  <a:prstClr val="black"/>
                </a:solidFill>
                <a:latin typeface="Book Antiqua" pitchFamily="18" charset="0"/>
              </a:rPr>
              <a:t>преобразования объекта по какому - либо признаку</a:t>
            </a:r>
            <a:r>
              <a:rPr lang="ru-RU" altLang="ru-RU" sz="1200" i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</a:t>
            </a:r>
            <a:r>
              <a:rPr lang="ru-RU" altLang="ru-RU" sz="1200" i="1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ru-RU" altLang="ru-RU" sz="1800" i="1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574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Приемы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(КАК МЕНЯЕМ?)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Имена признаков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(ЧТО МЕНЯЕМ?)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Увеличение – уменьшение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Цвет, размер, части, место, действие, форма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Дробление – объединение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Цвет, размер, части, место, действие, форма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Наоборот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Цвет, размер, части, место, действие, форма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Смещение во времени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Ускорение, замедление,  машина времени (смещение во времени),  зеркало времени, обратное время, смешанное время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Оживление – окаменение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Вещество, существо, части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Простое – сложное  (ограничение –  универсализация)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Питание  Действие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8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Рекомендуемая литература:</a:t>
            </a:r>
            <a:endParaRPr lang="ru-RU" sz="3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08720"/>
            <a:ext cx="8028384" cy="4800600"/>
          </a:xfrm>
        </p:spPr>
        <p:txBody>
          <a:bodyPr/>
          <a:lstStyle/>
          <a:p>
            <a:pPr marL="82296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trizway.com/art/primary/razvitie-tvorcheskogo-myshleniya.html</a:t>
            </a:r>
            <a:r>
              <a:rPr lang="ru-RU" sz="1800" dirty="0" smtClean="0"/>
              <a:t> </a:t>
            </a:r>
            <a:r>
              <a:rPr lang="ru-RU" dirty="0" smtClean="0"/>
              <a:t>- </a:t>
            </a:r>
            <a:r>
              <a:rPr lang="ru-RU" sz="1800" dirty="0">
                <a:latin typeface="Book Antiqua" panose="02040602050305030304" pitchFamily="18" charset="0"/>
              </a:rPr>
              <a:t>Использование опыта </a:t>
            </a:r>
            <a:r>
              <a:rPr lang="ru-RU" sz="1800" dirty="0" smtClean="0">
                <a:latin typeface="Book Antiqua" panose="02040602050305030304" pitchFamily="18" charset="0"/>
              </a:rPr>
              <a:t>ТРИЗ-педагогики в </a:t>
            </a:r>
            <a:r>
              <a:rPr lang="ru-RU" sz="1800" dirty="0">
                <a:latin typeface="Book Antiqua" panose="02040602050305030304" pitchFamily="18" charset="0"/>
              </a:rPr>
              <a:t>процессе формирования креативности младших школьников</a:t>
            </a:r>
          </a:p>
          <a:p>
            <a:pPr marL="82296" indent="0">
              <a:buNone/>
            </a:pPr>
            <a:r>
              <a:rPr lang="en-US" sz="1600" dirty="0">
                <a:latin typeface="Book Antiqua" pitchFamily="18" charset="0"/>
                <a:ea typeface="+mj-ea"/>
                <a:cs typeface="+mj-cs"/>
                <a:hlinkClick r:id="rId3"/>
              </a:rPr>
              <a:t>http://</a:t>
            </a:r>
            <a:r>
              <a:rPr lang="en-US" sz="1600" dirty="0" smtClean="0">
                <a:latin typeface="Book Antiqua" pitchFamily="18" charset="0"/>
                <a:ea typeface="+mj-ea"/>
                <a:cs typeface="+mj-cs"/>
                <a:hlinkClick r:id="rId3"/>
              </a:rPr>
              <a:t>www.triz.natm.ru/articles/sid003/tk09.htm</a:t>
            </a:r>
            <a:r>
              <a:rPr lang="ru-RU" sz="1600" dirty="0" smtClean="0">
                <a:latin typeface="Book Antiqua" pitchFamily="18" charset="0"/>
                <a:ea typeface="+mj-ea"/>
                <a:cs typeface="+mj-cs"/>
              </a:rPr>
              <a:t> - </a:t>
            </a:r>
            <a:r>
              <a:rPr lang="ru-RU" sz="1800" dirty="0">
                <a:latin typeface="Book Antiqua" panose="02040602050305030304" pitchFamily="18" charset="0"/>
              </a:rPr>
              <a:t>Технология </a:t>
            </a:r>
            <a:r>
              <a:rPr lang="ru-RU" sz="1800" dirty="0" smtClean="0">
                <a:latin typeface="Book Antiqua" panose="02040602050305030304" pitchFamily="18" charset="0"/>
              </a:rPr>
              <a:t>составления </a:t>
            </a:r>
            <a:r>
              <a:rPr lang="ru-RU" sz="1800" dirty="0">
                <a:latin typeface="Book Antiqua" panose="02040602050305030304" pitchFamily="18" charset="0"/>
              </a:rPr>
              <a:t>творческих текстов по картин</a:t>
            </a:r>
          </a:p>
          <a:p>
            <a:pPr marL="82296" indent="0">
              <a:buNone/>
            </a:pPr>
            <a:r>
              <a:rPr lang="ru-RU" sz="1600" dirty="0" smtClean="0">
                <a:latin typeface="Book Antiqua" pitchFamily="18" charset="0"/>
                <a:ea typeface="+mj-ea"/>
                <a:cs typeface="+mj-cs"/>
              </a:rPr>
              <a:t/>
            </a:r>
            <a:br>
              <a:rPr lang="ru-RU" sz="1600" dirty="0" smtClean="0">
                <a:latin typeface="Book Antiqua" pitchFamily="18" charset="0"/>
                <a:ea typeface="+mj-ea"/>
                <a:cs typeface="+mj-cs"/>
              </a:rPr>
            </a:br>
            <a:endParaRPr lang="en-US" sz="1600" dirty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 descr="Мир фантазии. Программа и методические рекомендации по внеурочной деятельности в начальной школе. Пособие для учителя. 3 кла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36912"/>
            <a:ext cx="1080120" cy="15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803241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prstClr val="black"/>
                </a:solidFill>
                <a:latin typeface="Book Antiqua" panose="02040602050305030304" pitchFamily="18" charset="0"/>
              </a:rPr>
              <a:t>Мир фантазии. Программа и методические рекомендации по внеурочной деятельности в начальной школе. Пособие для учителя. 3 класс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9" y="4509120"/>
            <a:ext cx="1368151" cy="18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5373" y="3740107"/>
            <a:ext cx="6311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Book Antiqua" panose="02040602050305030304" pitchFamily="18" charset="0"/>
                <a:hlinkClick r:id="rId6"/>
              </a:rPr>
              <a:t>https://www.litres.ru/a-v-kudryavcev/teoriya-resheniya-izobretatelskih-zadach</a:t>
            </a:r>
            <a:r>
              <a:rPr lang="en-US" dirty="0" smtClean="0">
                <a:solidFill>
                  <a:prstClr val="black"/>
                </a:solidFill>
                <a:latin typeface="Book Antiqua" panose="02040602050305030304" pitchFamily="18" charset="0"/>
                <a:hlinkClick r:id="rId6"/>
              </a:rPr>
              <a:t>/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Учебное </a:t>
            </a:r>
            <a:r>
              <a:rPr lang="ru-RU" dirty="0">
                <a:solidFill>
                  <a:prstClr val="black"/>
                </a:solidFill>
                <a:latin typeface="Book Antiqua" panose="02040602050305030304" pitchFamily="18" charset="0"/>
              </a:rPr>
              <a:t>Пособие по ТРИЗ написано группой авторов, имеющих многолетний опыт консультационной деятельности по решению нестандартных задач и преподавательской деятельности в разных аудиториях: бизнесменов, инженеров и преподавателей вузов, учёных, студентов.</a:t>
            </a:r>
          </a:p>
          <a:p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Книга </a:t>
            </a:r>
            <a:r>
              <a:rPr lang="ru-RU" dirty="0">
                <a:solidFill>
                  <a:prstClr val="black"/>
                </a:solidFill>
                <a:latin typeface="Book Antiqua" panose="02040602050305030304" pitchFamily="18" charset="0"/>
              </a:rPr>
              <a:t>написана простым языком, профессионально оформлена, в ней комфортно ориентироваться. Издана в США, Японии, Китае, Малайзии, Эстонии.</a:t>
            </a:r>
          </a:p>
        </p:txBody>
      </p:sp>
    </p:spTree>
    <p:extLst>
      <p:ext uri="{BB962C8B-B14F-4D97-AF65-F5344CB8AC3E}">
        <p14:creationId xmlns:p14="http://schemas.microsoft.com/office/powerpoint/2010/main" val="11364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Формирование основ системного мышления на основе </a:t>
            </a: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Book Antiqua" pitchFamily="18" charset="0"/>
              </a:rPr>
              <a:t>«</a:t>
            </a: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Системного оператора»</a:t>
            </a:r>
          </a:p>
        </p:txBody>
      </p:sp>
    </p:spTree>
    <p:extLst>
      <p:ext uri="{BB962C8B-B14F-4D97-AF65-F5344CB8AC3E}">
        <p14:creationId xmlns:p14="http://schemas.microsoft.com/office/powerpoint/2010/main" val="5659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74168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F271C"/>
                </a:solidFill>
                <a:latin typeface="Book Antiqua" pitchFamily="18" charset="0"/>
              </a:rPr>
              <a:t>Цель использования </a:t>
            </a:r>
          </a:p>
          <a:p>
            <a:pPr algn="ctr"/>
            <a:r>
              <a:rPr lang="ru-RU" sz="4400" b="1" dirty="0">
                <a:solidFill>
                  <a:srgbClr val="4F271C"/>
                </a:solidFill>
                <a:latin typeface="Book Antiqua" pitchFamily="18" charset="0"/>
              </a:rPr>
              <a:t>Системного оператора -</a:t>
            </a:r>
            <a:r>
              <a:rPr lang="ru-RU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F271C"/>
                </a:solidFill>
                <a:latin typeface="Book Antiqua" pitchFamily="18" charset="0"/>
              </a:rPr>
              <a:t>Формирование у детей основ системного мышления, умения достраивать информацию  и элементарно прогнозировать развитие систем.</a:t>
            </a:r>
          </a:p>
          <a:p>
            <a:pPr algn="ctr"/>
            <a:endParaRPr lang="ru-RU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pPr eaLnBrk="1" hangingPunct="1"/>
            <a:endParaRPr lang="ru-RU" altLang="ru-RU" sz="3600" b="1" i="1" smtClean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altLang="ru-RU" smtClean="0">
              <a:latin typeface="Book Antiqua" pitchFamily="18" charset="0"/>
            </a:endParaRPr>
          </a:p>
        </p:txBody>
      </p:sp>
      <p:sp>
        <p:nvSpPr>
          <p:cNvPr id="4098" name="Дата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BF06A-E48F-4392-841B-23E519BC9770}" type="datetime1">
              <a:rPr lang="ru-RU" altLang="ru-RU" smtClean="0">
                <a:solidFill>
                  <a:srgbClr val="000000"/>
                </a:solidFill>
              </a:rPr>
              <a:pPr eaLnBrk="1" hangingPunct="1"/>
              <a:t>08.04.2021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6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813"/>
            <a:ext cx="7344172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latin typeface="Book Antiqua" pitchFamily="18" charset="0"/>
              </a:rPr>
              <a:t>Система</a:t>
            </a:r>
            <a:r>
              <a:rPr lang="ru-RU" altLang="ru-RU" dirty="0" smtClean="0">
                <a:latin typeface="Book Antiqua" pitchFamily="18" charset="0"/>
              </a:rPr>
              <a:t> это рассматриваемый объект</a:t>
            </a:r>
            <a:r>
              <a:rPr lang="ru-RU" altLang="ru-RU" b="1" dirty="0" smtClean="0">
                <a:latin typeface="Book Antiqua" pitchFamily="18" charset="0"/>
              </a:rPr>
              <a:t>  </a:t>
            </a:r>
            <a:r>
              <a:rPr lang="ru-RU" altLang="ru-RU" sz="6600" b="1" dirty="0" smtClean="0">
                <a:latin typeface="Book Antiqua" pitchFamily="18" charset="0"/>
              </a:rPr>
              <a:t/>
            </a:r>
            <a:br>
              <a:rPr lang="ru-RU" altLang="ru-RU" sz="6600" b="1" dirty="0" smtClean="0">
                <a:latin typeface="Book Antiqua" pitchFamily="18" charset="0"/>
              </a:rPr>
            </a:br>
            <a:endParaRPr lang="ru-RU" altLang="ru-RU" sz="4000" b="1" i="1" dirty="0" smtClean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341438"/>
            <a:ext cx="7581280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Book Antiqua" pitchFamily="18" charset="0"/>
              </a:rPr>
              <a:t>Система</a:t>
            </a:r>
            <a:r>
              <a:rPr lang="ru-RU" sz="2000" dirty="0">
                <a:latin typeface="Book Antiqua" pitchFamily="18" charset="0"/>
              </a:rPr>
              <a:t> - это совокупность взаимосвязанных элементов и предметов, обладающая определенными свойствами, не сводящимися к свойствам отдельных элементов. </a:t>
            </a:r>
          </a:p>
          <a:p>
            <a:pPr marL="0" indent="0">
              <a:buNone/>
            </a:pPr>
            <a:r>
              <a:rPr lang="ru-RU" sz="2000" dirty="0">
                <a:latin typeface="Book Antiqua" pitchFamily="18" charset="0"/>
              </a:rPr>
              <a:t>Например, цветы в вазе - это система предметов, собранных в определенном порядке. Восприятие можно представить через три экрана: систему, надсистему, подсистему.</a:t>
            </a:r>
          </a:p>
          <a:p>
            <a:pPr marL="0" indent="360363" algn="just" eaLnBrk="1" hangingPunct="1">
              <a:buFontTx/>
              <a:buNone/>
            </a:pPr>
            <a:r>
              <a:rPr lang="ru-RU" altLang="ru-RU" sz="2000" b="1" i="1" u="sng" dirty="0" smtClean="0">
                <a:latin typeface="Book Antiqua" pitchFamily="18" charset="0"/>
              </a:rPr>
              <a:t>система: </a:t>
            </a:r>
          </a:p>
          <a:p>
            <a:pPr marL="0" indent="360363" algn="just" eaLnBrk="1" hangingPunct="1">
              <a:buFontTx/>
              <a:buNone/>
            </a:pPr>
            <a:r>
              <a:rPr lang="ru-RU" altLang="ru-RU" sz="2000" dirty="0" smtClean="0">
                <a:latin typeface="Book Antiqua" pitchFamily="18" charset="0"/>
              </a:rPr>
              <a:t>обязательно состоит из частей;</a:t>
            </a:r>
          </a:p>
          <a:p>
            <a:pPr marL="0" indent="360363" algn="just" eaLnBrk="1" hangingPunct="1">
              <a:buFontTx/>
              <a:buNone/>
            </a:pPr>
            <a:r>
              <a:rPr lang="ru-RU" altLang="ru-RU" sz="2000" dirty="0" smtClean="0">
                <a:latin typeface="Book Antiqua" pitchFamily="18" charset="0"/>
              </a:rPr>
              <a:t>обязательно само является частью чего-то; </a:t>
            </a:r>
          </a:p>
          <a:p>
            <a:pPr marL="0" indent="360363" algn="just" eaLnBrk="1" hangingPunct="1">
              <a:buFontTx/>
              <a:buNone/>
            </a:pPr>
            <a:r>
              <a:rPr lang="ru-RU" altLang="ru-RU" sz="2000" dirty="0" smtClean="0">
                <a:latin typeface="Book Antiqua" pitchFamily="18" charset="0"/>
              </a:rPr>
              <a:t>обязательно каким-то образом функционирует (имеет свою функцию).</a:t>
            </a:r>
          </a:p>
          <a:p>
            <a:pPr marL="0" indent="360363" algn="just" eaLnBrk="1" hangingPunct="1">
              <a:buFontTx/>
              <a:buNone/>
            </a:pPr>
            <a:r>
              <a:rPr lang="ru-RU" altLang="ru-RU" sz="2000" dirty="0" smtClean="0">
                <a:latin typeface="Book Antiqua" pitchFamily="18" charset="0"/>
              </a:rPr>
              <a:t>При этом у каждой системы существует прошлое и будущее.</a:t>
            </a:r>
          </a:p>
        </p:txBody>
      </p:sp>
      <p:sp>
        <p:nvSpPr>
          <p:cNvPr id="5122" name="Дата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445BC-F835-492D-9164-0BD0B05D6CB7}" type="datetime1">
              <a:rPr lang="ru-RU" altLang="ru-RU" smtClean="0">
                <a:solidFill>
                  <a:srgbClr val="000000"/>
                </a:solidFill>
              </a:rPr>
              <a:pPr eaLnBrk="1" hangingPunct="1"/>
              <a:t>08.04.2021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effectLst/>
                <a:latin typeface="Book Antiqua" pitchFamily="18" charset="0"/>
              </a:rPr>
              <a:t>Девяти </a:t>
            </a:r>
            <a:r>
              <a:rPr lang="ru-RU" b="1" dirty="0">
                <a:effectLst/>
                <a:latin typeface="Book Antiqua" pitchFamily="18" charset="0"/>
              </a:rPr>
              <a:t>экранная схема</a:t>
            </a:r>
            <a:r>
              <a:rPr lang="ru-RU" b="1" dirty="0">
                <a:latin typeface="Book Antiqua" pitchFamily="18" charset="0"/>
              </a:rPr>
              <a:t/>
            </a:r>
            <a:br>
              <a:rPr lang="ru-RU" b="1" dirty="0">
                <a:latin typeface="Book Antiqua" pitchFamily="18" charset="0"/>
              </a:rPr>
            </a:br>
            <a:r>
              <a:rPr lang="ru-RU" sz="3100" dirty="0">
                <a:effectLst/>
                <a:latin typeface="Book Antiqua" pitchFamily="18" charset="0"/>
              </a:rPr>
              <a:t> (минимальный алгоритм</a:t>
            </a:r>
            <a:r>
              <a:rPr lang="ru-RU" sz="3100" dirty="0" smtClean="0">
                <a:effectLst/>
                <a:latin typeface="Book Antiqua" pitchFamily="18" charset="0"/>
              </a:rPr>
              <a:t>)</a:t>
            </a:r>
            <a:r>
              <a:rPr lang="ru-RU" sz="3100" b="1" dirty="0" smtClean="0">
                <a:latin typeface="Book Antiqua" pitchFamily="18" charset="0"/>
              </a:rPr>
              <a:t/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2700" dirty="0">
                <a:effectLst/>
                <a:latin typeface="Book Antiqua" pitchFamily="18" charset="0"/>
              </a:rPr>
              <a:t>Позволяет организовать мышление человека и сформировать отношение к любому объекту как к системе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42889"/>
              </p:ext>
            </p:extLst>
          </p:nvPr>
        </p:nvGraphicFramePr>
        <p:xfrm>
          <a:off x="1547663" y="2250600"/>
          <a:ext cx="7056786" cy="4562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5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/>
                <a:latin typeface="Book Antiqua" pitchFamily="18" charset="0"/>
              </a:rPr>
              <a:t>Система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effectLst/>
                <a:latin typeface="Book Antiqua" pitchFamily="18" charset="0"/>
              </a:rPr>
              <a:t>это некий объект, который находится в центре рассмотрения в настоящее время</a:t>
            </a:r>
            <a:r>
              <a:rPr lang="ru-RU" sz="2700" dirty="0" smtClean="0">
                <a:effectLst/>
                <a:latin typeface="Book Antiqua" pitchFamily="18" charset="0"/>
              </a:rPr>
              <a:t>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effectLst/>
                <a:latin typeface="Book Antiqua" pitchFamily="18" charset="0"/>
              </a:rPr>
              <a:t>Функция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/>
                <a:latin typeface="Book Antiqua" pitchFamily="18" charset="0"/>
              </a:rPr>
              <a:t>ограниченную </a:t>
            </a:r>
            <a:r>
              <a:rPr lang="ru-RU" sz="2700" dirty="0">
                <a:effectLst/>
                <a:latin typeface="Book Antiqua" pitchFamily="18" charset="0"/>
              </a:rPr>
              <a:t>область эффективного использования данного объекта.</a:t>
            </a:r>
            <a:br>
              <a:rPr lang="ru-RU" sz="2700" dirty="0">
                <a:effectLst/>
                <a:latin typeface="Book Antiqua" pitchFamily="18" charset="0"/>
              </a:rPr>
            </a:br>
            <a:endParaRPr lang="ru-RU" sz="2700" dirty="0">
              <a:effectLst/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348880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Функция объекта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077344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Природный мир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4579" y="3077344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Рукотворный мир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0459" y="3805808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Неживая природа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0048" y="3805808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Живая природа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00459" y="4658840"/>
            <a:ext cx="2376264" cy="20825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Изменяться в сторону дробления до бесконечности; создавать основу для жизни объектов живой природы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0048" y="4658840"/>
            <a:ext cx="2376264" cy="20825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Поддерживать баланс природного мира: </a:t>
            </a:r>
          </a:p>
          <a:p>
            <a:pPr algn="ctr"/>
            <a:r>
              <a:rPr lang="ru-RU" sz="15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размножаться, изменяться во времени, преобразовывать одни формы энергии в другие</a:t>
            </a:r>
          </a:p>
          <a:p>
            <a:pPr algn="ctr"/>
            <a:endParaRPr lang="ru-RU" sz="1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4579" y="4674440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Изменение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4579" y="3958208"/>
            <a:ext cx="2376264" cy="576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Сохранение </a:t>
            </a:r>
            <a:endParaRPr lang="ru-RU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6445"/>
              </p:ext>
            </p:extLst>
          </p:nvPr>
        </p:nvGraphicFramePr>
        <p:xfrm>
          <a:off x="1475656" y="1628800"/>
          <a:ext cx="7056786" cy="4750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части объекта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all" dirty="0">
                <a:latin typeface="Book Antiqua" pitchFamily="18" charset="0"/>
              </a:rPr>
              <a:t>развивающие образовательные технологии, такие как: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962088" cy="4800600"/>
          </a:xfrm>
        </p:spPr>
        <p:txBody>
          <a:bodyPr>
            <a:normAutofit fontScale="25000" lnSpcReduction="20000"/>
          </a:bodyPr>
          <a:lstStyle/>
          <a:p>
            <a:pPr marL="0" indent="531813" algn="just">
              <a:buFontTx/>
              <a:buChar char="-"/>
            </a:pP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проблемно-диалогическая </a:t>
            </a:r>
            <a:r>
              <a:rPr lang="ru-RU" sz="80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технология освоения новых знаний, позволяющая формировать организационные, интеллектуальные и другие умения, в том числе умение самостоятельно осуществлять деятельность учения</a:t>
            </a: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;</a:t>
            </a:r>
          </a:p>
          <a:p>
            <a:pPr marL="0" indent="531813" algn="just">
              <a:buFontTx/>
              <a:buChar char="-"/>
            </a:pPr>
            <a:endParaRPr lang="ru-RU" sz="8000" dirty="0">
              <a:solidFill>
                <a:schemeClr val="tx2">
                  <a:satMod val="130000"/>
                </a:schemeClr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531813" algn="just">
              <a:buFontTx/>
              <a:buChar char="-"/>
            </a:pP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технология </a:t>
            </a:r>
            <a:r>
              <a:rPr lang="ru-RU" sz="80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формирования типа правильной читательской деятельности, создающая условия для развития важнейших коммуникативных умений</a:t>
            </a: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;</a:t>
            </a:r>
          </a:p>
          <a:p>
            <a:pPr marL="0" indent="531813" algn="just">
              <a:buFontTx/>
              <a:buChar char="-"/>
            </a:pPr>
            <a:endParaRPr lang="ru-RU" sz="8000" dirty="0">
              <a:solidFill>
                <a:schemeClr val="tx2">
                  <a:satMod val="130000"/>
                </a:schemeClr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531813" algn="just">
              <a:buFontTx/>
              <a:buChar char="-"/>
            </a:pP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технология </a:t>
            </a:r>
            <a:r>
              <a:rPr lang="ru-RU" sz="80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проектной деятельности, обеспечивающая условия для формирования организационных, интеллектуальных, коммуникативных и оценочных умений (подготовка различных плакатов, памяток, моделей, организация и проведение выставок, викторин, конкурсов, спектаклей, мини- исследований, предусматривающих обязательную презентацию полученных результатов, и др</a:t>
            </a: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.);</a:t>
            </a:r>
          </a:p>
          <a:p>
            <a:pPr marL="0" indent="531813" algn="just">
              <a:buFontTx/>
              <a:buChar char="-"/>
            </a:pPr>
            <a:endParaRPr lang="ru-RU" sz="8000" dirty="0">
              <a:solidFill>
                <a:schemeClr val="tx2">
                  <a:satMod val="130000"/>
                </a:schemeClr>
              </a:solidFill>
              <a:latin typeface="Book Antiqua" pitchFamily="18" charset="0"/>
              <a:ea typeface="+mj-ea"/>
              <a:cs typeface="+mj-cs"/>
            </a:endParaRPr>
          </a:p>
          <a:p>
            <a:pPr marL="0" indent="531813" algn="just">
              <a:buFontTx/>
              <a:buChar char="-"/>
            </a:pP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информационные </a:t>
            </a:r>
            <a:r>
              <a:rPr lang="ru-RU" sz="80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и коммуникационные технологии, использование которых позволяет формировать основу таких важнейших интеллектуальных умений, как сравнение и обобщение, анализ и синтез</a:t>
            </a:r>
            <a:r>
              <a:rPr lang="ru-RU" sz="8000" dirty="0" smtClean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;</a:t>
            </a:r>
          </a:p>
          <a:p>
            <a:pPr marL="685800" indent="-685800" algn="just">
              <a:buFontTx/>
              <a:buChar char="-"/>
            </a:pPr>
            <a:endParaRPr lang="ru-RU" sz="4500" dirty="0">
              <a:solidFill>
                <a:schemeClr val="tx2">
                  <a:satMod val="130000"/>
                </a:schemeClr>
              </a:solidFill>
              <a:latin typeface="Book Antiqua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92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9501" y="836712"/>
            <a:ext cx="67687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Подсистема 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– это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структурные единицы системы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Выделяют минимум частей, без которых система не может 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работать</a:t>
            </a:r>
          </a:p>
          <a:p>
            <a:pPr algn="ctr"/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Например, </a:t>
            </a:r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любой технический объект обладает:</a:t>
            </a:r>
          </a:p>
          <a:p>
            <a:pPr marL="342900" indent="-342900">
              <a:buFont typeface="Book Antiqua" panose="02040602050305030304" pitchFamily="18" charset="0"/>
              <a:buChar char="―"/>
            </a:pP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корпусом;</a:t>
            </a:r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  <a:p>
            <a:pPr marL="342900" indent="-342900">
              <a:buFont typeface="Book Antiqua" panose="02040602050305030304" pitchFamily="18" charset="0"/>
              <a:buChar char="―"/>
            </a:pPr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системой 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управления;</a:t>
            </a:r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  <a:p>
            <a:pPr marL="342900" indent="-342900">
              <a:buFont typeface="Book Antiqua" panose="02040602050305030304" pitchFamily="18" charset="0"/>
              <a:buChar char="―"/>
            </a:pPr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системой 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питания;</a:t>
            </a:r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  <a:p>
            <a:pPr marL="342900" indent="-342900">
              <a:buFont typeface="Book Antiqua" panose="02040602050305030304" pitchFamily="18" charset="0"/>
              <a:buChar char="―"/>
            </a:pP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двигателем.</a:t>
            </a:r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  <a:p>
            <a:pPr algn="ctr"/>
            <a:endParaRPr lang="ru-RU" sz="2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74855"/>
              </p:ext>
            </p:extLst>
          </p:nvPr>
        </p:nvGraphicFramePr>
        <p:xfrm>
          <a:off x="1403648" y="764704"/>
          <a:ext cx="7056786" cy="542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Классификационная группа объекта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выполнения объектом его функции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части объекта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48680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Надсистема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э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то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ближайшее окружение объекта, в котором он функционирует.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391" y="2315728"/>
            <a:ext cx="2664296" cy="20825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Принадлежность исследуемого объекта к классификационной группе</a:t>
            </a:r>
          </a:p>
          <a:p>
            <a:pPr algn="ctr"/>
            <a:endParaRPr lang="ru-RU" sz="1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2468128"/>
            <a:ext cx="2664296" cy="20825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Место нахождения объекта для выполнения его функции</a:t>
            </a:r>
          </a:p>
          <a:p>
            <a:pPr algn="ctr"/>
            <a:endParaRPr lang="ru-RU" sz="1400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50527"/>
              </p:ext>
            </p:extLst>
          </p:nvPr>
        </p:nvGraphicFramePr>
        <p:xfrm>
          <a:off x="1403648" y="764704"/>
          <a:ext cx="7056786" cy="542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Классификационная группа объекта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выполнения объектом его функции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ПРОШЛОЕ СИСТЕМЫ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системы в прошлом  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части объекта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34532"/>
              </p:ext>
            </p:extLst>
          </p:nvPr>
        </p:nvGraphicFramePr>
        <p:xfrm>
          <a:off x="1524000" y="1397000"/>
          <a:ext cx="7224465" cy="51571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08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2372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</a:t>
                      </a:r>
                    </a:p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школе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Прошлое конкретного объекта в конкретном временном промежутке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Первое появление данного объекта в историческом прошлом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Ретроспективный подход к прошлому объекта: что выполняло его функцию до появления объекта, когда появился сам объект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346447"/>
            <a:ext cx="508825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Система в прошлом</a:t>
            </a:r>
            <a:endParaRPr lang="ru-RU" sz="3900" b="1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99609"/>
              </p:ext>
            </p:extLst>
          </p:nvPr>
        </p:nvGraphicFramePr>
        <p:xfrm>
          <a:off x="1403648" y="764704"/>
          <a:ext cx="7056786" cy="560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Классификационная группа объекта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выполнения объектом его функции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ПРОШЛОЕ СИСТЕМЫ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системы в прошлом  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 БУДУЩЕМ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системы в будущем  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части объекта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3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72407"/>
              </p:ext>
            </p:extLst>
          </p:nvPr>
        </p:nvGraphicFramePr>
        <p:xfrm>
          <a:off x="1547664" y="1049676"/>
          <a:ext cx="7224465" cy="55229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08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2372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</a:t>
                      </a:r>
                    </a:p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школе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Будущее конкретного объекта в конкретном временном промежутке: по каким признакам изменится данный объект с течением времени</a:t>
                      </a:r>
                      <a:endParaRPr kumimoji="0" lang="ru-RU" sz="20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Изменение объекта с течением времени: по каким признакам изменится объект в будущем, что произойдет с его функцией?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70270" y="346447"/>
            <a:ext cx="497123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Система в будущем</a:t>
            </a:r>
            <a:endParaRPr lang="ru-RU" sz="3900" b="1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Игра «Хорошо - плохо»</a:t>
            </a:r>
          </a:p>
          <a:p>
            <a:pPr algn="just"/>
            <a:r>
              <a:rPr lang="ru-RU" sz="32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Задачи</a:t>
            </a:r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: </a:t>
            </a:r>
            <a:r>
              <a:rPr lang="ru-RU" sz="2000" dirty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формировать у  детей умение выделять в предметах и объектах окружающего мира положительные и отрицательные стороны; показать неотвратимость развития и преобразования системы с течением времени; развивать доказательную речь детей.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19781"/>
              </p:ext>
            </p:extLst>
          </p:nvPr>
        </p:nvGraphicFramePr>
        <p:xfrm>
          <a:off x="1344584" y="2708920"/>
          <a:ext cx="7296471" cy="381517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3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2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769"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Объект в прошлом</a:t>
                      </a:r>
                      <a:endParaRPr lang="ru-RU" sz="2000" i="1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Объект в настоящем</a:t>
                      </a:r>
                      <a:endParaRPr lang="ru-RU" sz="2000" i="1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Объект в будущем</a:t>
                      </a:r>
                      <a:endParaRPr lang="ru-RU" sz="2000" i="1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329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Что ХОРОШЕГО в нем</a:t>
                      </a:r>
                      <a:endParaRPr lang="ru-RU" sz="1800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Преобразование отрицательных качеств прошлого в позитивные качества настоящего</a:t>
                      </a:r>
                      <a:endParaRPr lang="ru-RU" sz="1800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Преобразование недостатков объекта в его достоинства, изменение либо расширение его функции</a:t>
                      </a:r>
                      <a:endParaRPr lang="ru-RU" sz="1800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67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Чем объект ПЛОХ</a:t>
                      </a:r>
                      <a:endParaRPr kumimoji="0" lang="ru-RU" sz="1800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rgbClr val="4F271C">
                              <a:satMod val="130000"/>
                            </a:srgb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 Выявление недостатков современного объекта</a:t>
                      </a:r>
                      <a:endParaRPr kumimoji="0" lang="ru-RU" sz="1800" kern="1200" dirty="0">
                        <a:solidFill>
                          <a:srgbClr val="4F271C">
                            <a:satMod val="130000"/>
                          </a:srgbClr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Выгнутая вниз стрелка 5"/>
          <p:cNvSpPr/>
          <p:nvPr/>
        </p:nvSpPr>
        <p:spPr>
          <a:xfrm rot="19146781">
            <a:off x="3598792" y="5026106"/>
            <a:ext cx="800294" cy="270257"/>
          </a:xfrm>
          <a:prstGeom prst="curvedUp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12704"/>
              </p:ext>
            </p:extLst>
          </p:nvPr>
        </p:nvGraphicFramePr>
        <p:xfrm>
          <a:off x="1547664" y="1049676"/>
          <a:ext cx="7224465" cy="55229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08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2372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</a:t>
                      </a:r>
                    </a:p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школе группа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Будущее конкретного объекта в конкретном временном промежутке: по каким признакам изменится данный объект с течением времени</a:t>
                      </a:r>
                      <a:endParaRPr kumimoji="0" lang="ru-RU" sz="20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Изменение объекта с течением времени: по каким признакам изменится объект в будущем, что произойдет с его функцией?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Включение элементов ЭВРОРИТМА:</a:t>
                      </a:r>
                    </a:p>
                    <a:p>
                      <a:pPr marL="457200" indent="-457200" algn="ctr">
                        <a:buAutoNum type="arabicParenR"/>
                      </a:pPr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Объект +</a:t>
                      </a:r>
                    </a:p>
                    <a:p>
                      <a:pPr marL="457200" indent="-457200"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Функция +</a:t>
                      </a:r>
                    </a:p>
                    <a:p>
                      <a:pPr marL="457200" indent="-457200" algn="ctr"/>
                      <a:endParaRPr kumimoji="0" lang="ru-RU" sz="2400" kern="1200" dirty="0" smtClean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  <a:p>
                      <a:pPr marL="457200" indent="-457200"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2) Объект –</a:t>
                      </a:r>
                    </a:p>
                    <a:p>
                      <a:pPr marL="457200" indent="-457200"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Функция +</a:t>
                      </a:r>
                    </a:p>
                    <a:p>
                      <a:pPr marL="457200" indent="-457200" algn="ctr"/>
                      <a:endParaRPr kumimoji="0" lang="ru-RU" sz="2400" kern="1200" dirty="0" smtClean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  <a:p>
                      <a:pPr marL="457200" indent="-457200"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3) Объект –</a:t>
                      </a:r>
                    </a:p>
                    <a:p>
                      <a:pPr marL="457200" indent="-457200" algn="ctr"/>
                      <a:r>
                        <a:rPr kumimoji="0" lang="ru-RU" sz="2400" kern="120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latin typeface="Book Antiqua" pitchFamily="18" charset="0"/>
                          <a:ea typeface="+mj-ea"/>
                          <a:cs typeface="+mj-cs"/>
                        </a:rPr>
                        <a:t>Функция -</a:t>
                      </a:r>
                    </a:p>
                    <a:p>
                      <a:endParaRPr lang="ru-RU" sz="2400" kern="1200" dirty="0">
                        <a:solidFill>
                          <a:schemeClr val="tx2">
                            <a:satMod val="130000"/>
                          </a:schemeClr>
                        </a:solidFill>
                        <a:latin typeface="Book Antiqua" pitchFamily="18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70270" y="346447"/>
            <a:ext cx="497123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4F271C">
                    <a:satMod val="130000"/>
                  </a:srgbClr>
                </a:solidFill>
                <a:latin typeface="Book Antiqua" pitchFamily="18" charset="0"/>
              </a:rPr>
              <a:t>Система в будущем</a:t>
            </a:r>
            <a:endParaRPr lang="ru-RU" sz="3900" b="1" dirty="0">
              <a:solidFill>
                <a:srgbClr val="4F271C">
                  <a:satMod val="13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29299"/>
              </p:ext>
            </p:extLst>
          </p:nvPr>
        </p:nvGraphicFramePr>
        <p:xfrm>
          <a:off x="1403648" y="764704"/>
          <a:ext cx="7056786" cy="560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9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ПРОШЛОЕ НАДСИСТЕМЫ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Классификационная группа объекта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выполнения объектом его функции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БУДУЩЕЕ НАДСИСТЕМЫ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ПРОШЛОЕ СИСТЕМЫ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системы в прошлом  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 БУДУЩЕМ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системы в будущем  </a:t>
                      </a: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61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ПРОШЛОЕ ПОДСИСТЕМЫ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ПОДСИСТЕМА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части объекта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БУДУЩЕЕ ПОДСИСТЕМЫ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Образовательный </a:t>
            </a:r>
            <a:r>
              <a:rPr lang="ru-RU" sz="2800" b="1" cap="all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квест</a:t>
            </a: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ru-RU" dirty="0"/>
              <a:t>– </a:t>
            </a:r>
            <a:r>
              <a:rPr lang="ru-RU" sz="2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это технология, сочетающая идеи проблемного и игрового обучения, где основой является проблемное задание с элементами ролевой игры.</a:t>
            </a:r>
          </a:p>
        </p:txBody>
      </p:sp>
    </p:spTree>
    <p:extLst>
      <p:ext uri="{BB962C8B-B14F-4D97-AF65-F5344CB8AC3E}">
        <p14:creationId xmlns:p14="http://schemas.microsoft.com/office/powerpoint/2010/main" val="4043039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96752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рассмотрим ЧТО-ТО…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(объект)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что-то для ЧЕГО-ТО…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(функция объекта)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что-то из ЧЕГО-ТО 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(подсистема объекта)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что-то ЧАСТЬ ЧЕГО-ТО…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(надсистема объекта)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ЧЕМ-ТО раньше БЫЛО это что-то…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(прошлое объекта)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ЧТО-ТО БУДЕТ с этим что-то…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(будущее объекта)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ЧТО-ТО ты теперь возьми, на экранах рассмотри!</a:t>
            </a:r>
          </a:p>
          <a:p>
            <a:pPr indent="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Гафитулин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180975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 ТРИЗ,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канд.пед.наук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Рекомендуемая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 smtClean="0">
                <a:hlinkClick r:id="rId2"/>
              </a:rPr>
              <a:t>https://studopedia.net/4_46094_posledovatelnost-mislitelnih-operatsiy-po-sistemati</a:t>
            </a:r>
            <a:r>
              <a:rPr lang="ru-RU" sz="2000" dirty="0" smtClean="0">
                <a:hlinkClick r:id="rId2"/>
              </a:rPr>
              <a:t>- </a:t>
            </a:r>
            <a:r>
              <a:rPr lang="en-US" sz="2000" dirty="0" smtClean="0">
                <a:hlinkClick r:id="rId2"/>
              </a:rPr>
              <a:t>zatsii.html</a:t>
            </a:r>
            <a:r>
              <a:rPr lang="ru-RU" sz="2000" dirty="0" smtClean="0"/>
              <a:t> - </a:t>
            </a:r>
            <a:r>
              <a:rPr lang="ru-RU" sz="2000" dirty="0">
                <a:latin typeface="Book Antiqua" panose="02040602050305030304" pitchFamily="18" charset="0"/>
              </a:rPr>
              <a:t>Последовательность мыслительных операций по систематизации</a:t>
            </a:r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6876256" cy="2286000"/>
          </a:xfrm>
        </p:spPr>
        <p:txBody>
          <a:bodyPr>
            <a:noAutofit/>
          </a:bodyPr>
          <a:lstStyle/>
          <a:p>
            <a:pPr marL="514350" lvl="0" indent="-514350" algn="ctr"/>
            <a:r>
              <a:rPr lang="ru-RU" sz="2800" dirty="0">
                <a:effectLst/>
                <a:latin typeface="Book Antiqua" pitchFamily="18" charset="0"/>
              </a:rPr>
              <a:t>Формирование предпосылок основ инженерного мышления старших дошкольников на основе LEGO </a:t>
            </a:r>
            <a:r>
              <a:rPr lang="ru-RU" sz="2800" dirty="0" err="1">
                <a:effectLst/>
                <a:latin typeface="Book Antiqua" pitchFamily="18" charset="0"/>
              </a:rPr>
              <a:t>WeDo</a:t>
            </a:r>
            <a:r>
              <a:rPr lang="ru-RU" sz="2800" dirty="0">
                <a:effectLst/>
                <a:latin typeface="Book Antiqua" pitchFamily="18" charset="0"/>
              </a:rPr>
              <a:t> конструктора, в процессе знакомства с </a:t>
            </a:r>
            <a:r>
              <a:rPr lang="ru-RU" sz="2800" dirty="0" err="1">
                <a:effectLst/>
                <a:latin typeface="Book Antiqua" pitchFamily="18" charset="0"/>
              </a:rPr>
              <a:t>Duplo</a:t>
            </a:r>
            <a:r>
              <a:rPr lang="ru-RU" sz="2800" dirty="0">
                <a:effectLst/>
                <a:latin typeface="Book Antiqua" pitchFamily="18" charset="0"/>
              </a:rPr>
              <a:t>, </a:t>
            </a:r>
            <a:r>
              <a:rPr lang="ru-RU" sz="2800" dirty="0" err="1">
                <a:effectLst/>
                <a:latin typeface="Book Antiqua" pitchFamily="18" charset="0"/>
              </a:rPr>
              <a:t>Arhitectoty</a:t>
            </a:r>
            <a:r>
              <a:rPr lang="ru-RU" sz="2800" dirty="0">
                <a:effectLst/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25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1313" y="548680"/>
            <a:ext cx="6174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Book Antiqua" panose="02040602050305030304" pitchFamily="18" charset="0"/>
              </a:rPr>
              <a:t>Наблюдается сильнейший дефицит качественных молодых </a:t>
            </a:r>
            <a:r>
              <a:rPr lang="ru-RU" sz="2000" i="1" dirty="0" err="1">
                <a:latin typeface="Book Antiqua" panose="02040602050305030304" pitchFamily="18" charset="0"/>
              </a:rPr>
              <a:t>инженерноконструкторских</a:t>
            </a:r>
            <a:r>
              <a:rPr lang="ru-RU" sz="2000" i="1" dirty="0">
                <a:latin typeface="Book Antiqua" panose="02040602050305030304" pitchFamily="18" charset="0"/>
              </a:rPr>
              <a:t> </a:t>
            </a:r>
            <a:r>
              <a:rPr lang="ru-RU" sz="2000" i="1" dirty="0" smtClean="0">
                <a:latin typeface="Book Antiqua" panose="02040602050305030304" pitchFamily="18" charset="0"/>
              </a:rPr>
              <a:t>кадров;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i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Book Antiqua" panose="02040602050305030304" pitchFamily="18" charset="0"/>
              </a:rPr>
              <a:t>У </a:t>
            </a:r>
            <a:r>
              <a:rPr lang="ru-RU" sz="2000" i="1" dirty="0">
                <a:latin typeface="Book Antiqua" panose="02040602050305030304" pitchFamily="18" charset="0"/>
              </a:rPr>
              <a:t>молодых людей при поступлении в вузы отсутствуют навыки практической работы, представления о задачах, решаемых инженерами и конструкторами, результатом чего становится неосознанный выбор специальности, рост числа молодых людей, не работающих по специальности после окончания </a:t>
            </a:r>
            <a:r>
              <a:rPr lang="ru-RU" sz="2000" i="1" dirty="0" smtClean="0">
                <a:latin typeface="Book Antiqua" panose="02040602050305030304" pitchFamily="18" charset="0"/>
              </a:rPr>
              <a:t>вузов;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i="1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smtClean="0">
                <a:latin typeface="Book Antiqua" panose="02040602050305030304" pitchFamily="18" charset="0"/>
              </a:rPr>
              <a:t>Доставшаяся </a:t>
            </a:r>
            <a:r>
              <a:rPr lang="ru-RU" sz="2000" i="1" dirty="0">
                <a:latin typeface="Book Antiqua" panose="02040602050305030304" pitchFamily="18" charset="0"/>
              </a:rPr>
              <a:t>нам по наследству система профориентации (дома детского технического творчества, кружки юных техников и т. До) находится далеко не в лучшем состоянии, оборудование и методическая подготовка персонала часто не соответствуют современным требованиям.</a:t>
            </a:r>
            <a:br>
              <a:rPr lang="ru-RU" sz="2000" i="1" dirty="0">
                <a:latin typeface="Book Antiqua" panose="0204060205030503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00800" cy="2286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Инженерное мышление – </a:t>
            </a:r>
            <a:r>
              <a:rPr lang="ru-RU" sz="1800" dirty="0"/>
              <a:t>это специальное, профессиональное мышление, направленное на разработку, создание и эксплуатацию новой высокопроизводительной, надёжной, безопасной и эстетической техники, на разработку и внедрение прогрессивной технологии, на повышение качества продукции и уровня организации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1773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При обучении детей дошкольного возраста работе с противоречием ставятся </a:t>
            </a:r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Формировать чувствительность к проблемной ситуации.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Учить находить объект, к которому предъявляется претензия.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Выявлять противоречивые свойства у этого объекта.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Находить объекты, которые "требуют" наличие этих противоречивых свойств.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Формулировать противоречие.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Знать способы разрешения противоречий.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Применять способы разрешения противоречий в изобретательской задаче.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Оценивать полученные решения и выбирать лучшее для конкретной ситуации.</a:t>
            </a:r>
          </a:p>
          <a:p>
            <a:pPr lvl="0">
              <a:buClrTx/>
            </a:pPr>
            <a:r>
              <a:rPr lang="ru-RU" sz="2400" dirty="0">
                <a:latin typeface="Book Antiqua" pitchFamily="18" charset="0"/>
                <a:ea typeface="+mj-ea"/>
                <a:cs typeface="+mj-cs"/>
              </a:rPr>
              <a:t>Формировать умение рефлексировать.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Признаки </a:t>
            </a:r>
            <a:r>
              <a:rPr lang="ru-RU" sz="3200" dirty="0" err="1">
                <a:solidFill>
                  <a:schemeClr val="tx2"/>
                </a:solidFill>
                <a:latin typeface="Book Antiqua" pitchFamily="18" charset="0"/>
              </a:rPr>
              <a:t>предынженерного</a:t>
            </a: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 мышления: </a:t>
            </a:r>
            <a:br>
              <a:rPr lang="ru-RU" sz="3200" dirty="0">
                <a:solidFill>
                  <a:schemeClr val="tx2"/>
                </a:solidFill>
                <a:latin typeface="Book Antiqua" pitchFamily="18" charset="0"/>
              </a:rPr>
            </a:br>
            <a:endParaRPr lang="ru-RU" sz="3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447800"/>
            <a:ext cx="7632848" cy="4800600"/>
          </a:xfrm>
        </p:spPr>
        <p:txBody>
          <a:bodyPr>
            <a:normAutofit fontScale="62500" lnSpcReduction="20000"/>
          </a:bodyPr>
          <a:lstStyle/>
          <a:p>
            <a:pPr marL="0" indent="450850">
              <a:lnSpc>
                <a:spcPct val="120000"/>
              </a:lnSpc>
              <a:buNone/>
            </a:pPr>
            <a:r>
              <a:rPr lang="ru-RU" dirty="0" smtClean="0"/>
              <a:t>-</a:t>
            </a:r>
            <a:r>
              <a:rPr lang="en-US" dirty="0"/>
              <a:t>         </a:t>
            </a:r>
            <a:r>
              <a:rPr lang="ru-RU" dirty="0"/>
              <a:t> 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формируется на основе научно-технической деятельности, как мышление по поводу конструирования из </a:t>
            </a:r>
            <a:r>
              <a:rPr lang="ru-RU" sz="3600" dirty="0" err="1">
                <a:latin typeface="Book Antiqua" pitchFamily="18" charset="0"/>
                <a:ea typeface="+mj-ea"/>
                <a:cs typeface="+mj-cs"/>
              </a:rPr>
              <a:t>Лего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и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др</a:t>
            </a:r>
            <a:r>
              <a:rPr lang="ru-RU" sz="3600" dirty="0" smtClean="0">
                <a:latin typeface="Book Antiqua" pitchFamily="18" charset="0"/>
                <a:ea typeface="+mj-ea"/>
                <a:cs typeface="+mj-cs"/>
              </a:rPr>
              <a:t>.;</a:t>
            </a:r>
            <a:endParaRPr lang="ru-RU" sz="3600" dirty="0">
              <a:latin typeface="Book Antiqua" pitchFamily="18" charset="0"/>
              <a:ea typeface="+mj-ea"/>
              <a:cs typeface="+mj-cs"/>
            </a:endParaRPr>
          </a:p>
          <a:p>
            <a:pPr marL="0" indent="450850">
              <a:buNone/>
            </a:pP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-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       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рационально, выражается в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общедоступной форме как продукт; </a:t>
            </a:r>
          </a:p>
          <a:p>
            <a:pPr marL="0" indent="450850">
              <a:buNone/>
            </a:pP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-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       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не имеет тенденций к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формализации и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стандартизации, опирается только на экспериментальную и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конструкторскую базу;</a:t>
            </a:r>
          </a:p>
          <a:p>
            <a:pPr marL="0" indent="450850">
              <a:buNone/>
            </a:pP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-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       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систематично формируется в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процессе научно-технического творчества</a:t>
            </a:r>
            <a:r>
              <a:rPr lang="ru-RU" sz="3600" dirty="0" smtClean="0">
                <a:latin typeface="Book Antiqua" pitchFamily="18" charset="0"/>
                <a:ea typeface="+mj-ea"/>
                <a:cs typeface="+mj-cs"/>
              </a:rPr>
              <a:t>;</a:t>
            </a:r>
          </a:p>
          <a:p>
            <a:pPr marL="0" indent="450850">
              <a:buNone/>
            </a:pPr>
            <a:r>
              <a:rPr lang="ru-RU" sz="3600" dirty="0" smtClean="0"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-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       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 имеет тенденцию к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универсализации и</a:t>
            </a:r>
            <a:r>
              <a:rPr lang="en-US" sz="3600" dirty="0">
                <a:latin typeface="Book Antiqua" pitchFamily="18" charset="0"/>
                <a:ea typeface="+mj-ea"/>
                <a:cs typeface="+mj-cs"/>
              </a:rPr>
              <a:t> </a:t>
            </a:r>
            <a:r>
              <a:rPr lang="ru-RU" sz="3600" dirty="0">
                <a:latin typeface="Book Antiqua" pitchFamily="18" charset="0"/>
                <a:ea typeface="+mj-ea"/>
                <a:cs typeface="+mj-cs"/>
              </a:rPr>
              <a:t>распространению на все сферы человеческой жизни</a:t>
            </a:r>
            <a:br>
              <a:rPr lang="ru-RU" sz="3600" dirty="0">
                <a:latin typeface="Book Antiqua" pitchFamily="18" charset="0"/>
                <a:ea typeface="+mj-ea"/>
                <a:cs typeface="+mj-cs"/>
              </a:rPr>
            </a:br>
            <a:endParaRPr lang="ru-RU" sz="3600" dirty="0">
              <a:latin typeface="Book Antiqua" pitchFamily="18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3600" dirty="0"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1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Игровой набор «Дары </a:t>
            </a:r>
            <a:r>
              <a:rPr lang="ru-RU" sz="3200" dirty="0" err="1">
                <a:solidFill>
                  <a:schemeClr val="tx2"/>
                </a:solidFill>
                <a:latin typeface="Book Antiqua" pitchFamily="18" charset="0"/>
              </a:rPr>
              <a:t>Фрёбеля</a:t>
            </a:r>
            <a:r>
              <a:rPr lang="ru-RU" sz="3200" dirty="0">
                <a:solidFill>
                  <a:schemeClr val="tx2"/>
                </a:solidFill>
                <a:latin typeface="Book Antiqua" pitchFamily="18" charset="0"/>
              </a:rPr>
              <a:t>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982097" cy="466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6396" r="35746" b="14610"/>
          <a:stretch/>
        </p:blipFill>
        <p:spPr bwMode="auto">
          <a:xfrm>
            <a:off x="971600" y="1160647"/>
            <a:ext cx="3859481" cy="50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4035863" cy="245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6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t="24812" r="43388" b="12380"/>
          <a:stretch/>
        </p:blipFill>
        <p:spPr bwMode="auto">
          <a:xfrm>
            <a:off x="1115616" y="836712"/>
            <a:ext cx="2517569" cy="26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26177" r="25266" b="21063"/>
          <a:stretch/>
        </p:blipFill>
        <p:spPr bwMode="auto">
          <a:xfrm>
            <a:off x="1043608" y="3573016"/>
            <a:ext cx="4506861" cy="31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1125" y="29668"/>
            <a:ext cx="3851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Конструирование</a:t>
            </a:r>
          </a:p>
          <a:p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Из природного материала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Из бросового материала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Из проволоки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Из бумаги и картона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Оригами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Объемное бумажно-картонное моделирование </a:t>
            </a:r>
          </a:p>
          <a:p>
            <a:r>
              <a:rPr lang="ru-RU" sz="2200" dirty="0">
                <a:latin typeface="Book Antiqua" pitchFamily="18" charset="0"/>
                <a:ea typeface="+mj-ea"/>
                <a:cs typeface="+mj-cs"/>
              </a:rPr>
              <a:t>• Конструктор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7" t="32143" r="31182" b="23052"/>
          <a:stretch/>
        </p:blipFill>
        <p:spPr bwMode="auto">
          <a:xfrm>
            <a:off x="5743969" y="4460037"/>
            <a:ext cx="3365070" cy="21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Достоинства </a:t>
            </a:r>
            <a:r>
              <a:rPr lang="ru-RU" dirty="0" err="1"/>
              <a:t>квестов</a:t>
            </a:r>
            <a:r>
              <a:rPr lang="ru-RU" dirty="0"/>
              <a:t> для детей дошкольного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410200"/>
          </a:xfrm>
        </p:spPr>
        <p:txBody>
          <a:bodyPr>
            <a:noAutofit/>
          </a:bodyPr>
          <a:lstStyle/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1.Квест-игра является привлекательной для ребёнка, позволяет активизировать его внимание и развивать познавательный интерес в ходе выполнения заданий.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2.Формирует у детей ощущение личной заинтересованности при выполнении задания.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3.Формирует у детей унифицированную базу знаний и представлений, к которой можно обращаться во время работы в группе.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4.Позволяет воспитателю выделять для ознакомления те объекты, которые он считает наиболее значимыми с точки зрения решения образовательных задач.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5.В </a:t>
            </a:r>
            <a:r>
              <a:rPr lang="ru-RU" sz="18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квестах</a:t>
            </a: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 развивается свободное общение со взрослыми и детьми. Дети учатся оценивать свою работу, работу товарища, помогать друг другу.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6.Квесты помогают реализовать принцип сотрудничества. Способствуют сплочению коллектива детей, воспитанию доброжелательных, дружеских взаимоотношений.</a:t>
            </a:r>
          </a:p>
          <a:p>
            <a:pPr marL="0" indent="450850">
              <a:buNone/>
            </a:pP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7.Ребёнку отдаётся ведущая роль, а педагог лишь направляет его деятельность в нужном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18314987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ook Antiqua" pitchFamily="18" charset="0"/>
              </a:rPr>
              <a:t>Матрица </a:t>
            </a:r>
            <a:r>
              <a:rPr lang="ru-RU" sz="3200" dirty="0" smtClean="0">
                <a:latin typeface="Book Antiqua" pitchFamily="18" charset="0"/>
              </a:rPr>
              <a:t>—объект</a:t>
            </a:r>
            <a:r>
              <a:rPr lang="ru-RU" sz="3200" dirty="0">
                <a:latin typeface="Book Antiqua" pitchFamily="18" charset="0"/>
              </a:rPr>
              <a:t>, записываемый в виде прямоугольной таблицы элементов кольца или поля, которая представляет собой совокупность строк и столбцов...</a:t>
            </a:r>
          </a:p>
        </p:txBody>
      </p:sp>
    </p:spTree>
    <p:extLst>
      <p:ext uri="{BB962C8B-B14F-4D97-AF65-F5344CB8AC3E}">
        <p14:creationId xmlns:p14="http://schemas.microsoft.com/office/powerpoint/2010/main" val="25491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Book Antiqua" pitchFamily="18" charset="0"/>
              </a:rPr>
              <a:t>Работа с матрицей</a:t>
            </a:r>
          </a:p>
        </p:txBody>
      </p:sp>
      <p:pic>
        <p:nvPicPr>
          <p:cNvPr id="3" name="Объект 2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2" t="24398" r="5961" b="23135"/>
          <a:stretch/>
        </p:blipFill>
        <p:spPr>
          <a:xfrm rot="4328984">
            <a:off x="185988" y="1745266"/>
            <a:ext cx="1187533" cy="878774"/>
          </a:xfrm>
        </p:spPr>
      </p:pic>
      <p:pic>
        <p:nvPicPr>
          <p:cNvPr id="4" name="Объект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t="10580" r="4946" b="5430"/>
          <a:stretch/>
        </p:blipFill>
        <p:spPr>
          <a:xfrm rot="5958990">
            <a:off x="4457760" y="1511413"/>
            <a:ext cx="1425042" cy="12706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11149"/>
          <a:stretch/>
        </p:blipFill>
        <p:spPr bwMode="auto">
          <a:xfrm>
            <a:off x="1497046" y="1196752"/>
            <a:ext cx="2589889" cy="20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13462" r="6153" b="23522"/>
          <a:stretch/>
        </p:blipFill>
        <p:spPr bwMode="auto">
          <a:xfrm>
            <a:off x="6012160" y="1988840"/>
            <a:ext cx="3017401" cy="190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2" y="3501008"/>
            <a:ext cx="5310187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Book Antiqua" pitchFamily="18" charset="0"/>
              </a:rPr>
              <a:t>Организация проектной деятельности с детьми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9035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92697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проектов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форма организации образовательного пространства и метод развития творческого познавательного мышления.</a:t>
            </a:r>
          </a:p>
          <a:p>
            <a:pPr>
              <a:spcBef>
                <a:spcPct val="0"/>
              </a:spcBef>
              <a:defRPr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проектов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представить как способ организации педагогического процесса  основанный на взаимодействии педагога и воспитанника, способ взаимодействия с окружающей  средой,  поэтапная практическая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достижению  поставленной цели. </a:t>
            </a:r>
          </a:p>
        </p:txBody>
      </p:sp>
    </p:spTree>
    <p:extLst>
      <p:ext uri="{BB962C8B-B14F-4D97-AF65-F5344CB8AC3E}">
        <p14:creationId xmlns:p14="http://schemas.microsoft.com/office/powerpoint/2010/main" val="1243661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800600"/>
          </a:xfrm>
        </p:spPr>
        <p:txBody>
          <a:bodyPr/>
          <a:lstStyle/>
          <a:p>
            <a:pPr marL="82296" indent="0" algn="ctr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формулирует через наблюдения или решает задачи программы.</a:t>
            </a:r>
          </a:p>
          <a:p>
            <a:pPr algn="ctr"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понимает и принимает свою проблему (интерес, мотивация), ставит цель.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600" dirty="0" smtClean="0">
                <a:solidFill>
                  <a:srgbClr val="3333CC"/>
                </a:solidFill>
              </a:rPr>
              <a:t/>
            </a:r>
            <a:br>
              <a:rPr lang="ru-RU" sz="3600" dirty="0" smtClean="0">
                <a:solidFill>
                  <a:srgbClr val="3333CC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61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285751"/>
            <a:ext cx="761523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600" dirty="0" smtClean="0">
                <a:solidFill>
                  <a:srgbClr val="3333CC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3333CC"/>
                </a:solidFill>
                <a:effectLst/>
              </a:rPr>
            </a:br>
            <a:r>
              <a:rPr lang="ru-RU" sz="36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Сбор копилки или копилок. </a:t>
            </a:r>
            <a:r>
              <a:rPr lang="ru-RU" sz="3600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effectLst/>
              </a:rPr>
            </a:br>
            <a:r>
              <a:rPr lang="ru-RU" b="1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43000" y="1524002"/>
            <a:ext cx="7786688" cy="20955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Материальной и (или) информационной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обучение детей поиску и сбору информации на определенную тему)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78" y="3619501"/>
            <a:ext cx="73580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Составление картотеки.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941168"/>
            <a:ext cx="756084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 детей классификации информации по разным основаниям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27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285753"/>
            <a:ext cx="7615238" cy="85724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3003" y="476253"/>
            <a:ext cx="7758113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 </a:t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en-US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Составление модели. </a:t>
            </a:r>
            <a:b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143000" y="1238251"/>
            <a:ext cx="7786688" cy="132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детей обобщению и выделению основных признаков объектов или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систем.</a:t>
            </a:r>
            <a:endParaRPr lang="ru-RU" sz="44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3000" y="3238501"/>
            <a:ext cx="761523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 </a:t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en-US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Создание продукта.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143000" y="4286251"/>
            <a:ext cx="7786688" cy="2286000"/>
          </a:xfrm>
        </p:spPr>
        <p:txBody>
          <a:bodyPr rtlCol="0">
            <a:normAutofit fontScale="77500" lnSpcReduction="20000"/>
          </a:bodyPr>
          <a:lstStyle/>
          <a:p>
            <a:pPr marL="0" indent="450850" algn="ctr" eaLnBrk="1" hangingPunct="1">
              <a:buFont typeface="Arial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Научить детей наделять объект новыми признаками.</a:t>
            </a:r>
          </a:p>
          <a:p>
            <a:pPr marL="0" indent="450850" algn="ctr" eaLnBrk="1" hangingPunct="1">
              <a:buFont typeface="Arial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Побуждать использовать созданный продукт в практической деятельности. 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19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43003" y="3524253"/>
            <a:ext cx="7758113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 </a:t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</a:br>
            <a:r>
              <a:rPr lang="ru-RU" sz="1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143000" y="1619252"/>
            <a:ext cx="7786688" cy="2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085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детей осознавать собственную деятельность.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214438" y="275167"/>
            <a:ext cx="7472362" cy="1143000"/>
          </a:xfrm>
        </p:spPr>
        <p:txBody>
          <a:bodyPr/>
          <a:lstStyle/>
          <a:p>
            <a:pPr algn="ctr" eaLnBrk="1" hangingPunct="1"/>
            <a:r>
              <a:rPr lang="en-US" alt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alt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alt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Составление модели. </a:t>
            </a:r>
            <a:endParaRPr lang="ru-RU" altLang="ru-RU" sz="3200" dirty="0" smtClean="0">
              <a:effectLst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1300162" y="3238501"/>
            <a:ext cx="747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Постановка новой цели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303455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желание самостоятельно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заниматься интеллектуально – творческой деятельностью.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формулировать новое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целеполагание.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76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Рекомендуемая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 smtClean="0">
                <a:hlinkClick r:id="rId2"/>
              </a:rPr>
              <a:t>https://studopedia.net/4_46094_posledovatelnost-mislitelnih-operatsiy-po-sistemati</a:t>
            </a:r>
            <a:r>
              <a:rPr lang="ru-RU" sz="2000" dirty="0" smtClean="0">
                <a:hlinkClick r:id="rId2"/>
              </a:rPr>
              <a:t>- </a:t>
            </a:r>
            <a:r>
              <a:rPr lang="en-US" sz="2000" dirty="0" smtClean="0">
                <a:hlinkClick r:id="rId2"/>
              </a:rPr>
              <a:t>zatsii.html</a:t>
            </a:r>
            <a:r>
              <a:rPr lang="ru-RU" sz="2000" dirty="0" smtClean="0"/>
              <a:t> - </a:t>
            </a:r>
            <a:r>
              <a:rPr lang="ru-RU" sz="2000" dirty="0">
                <a:latin typeface="Book Antiqua" panose="02040602050305030304" pitchFamily="18" charset="0"/>
              </a:rPr>
              <a:t>Последовательность мыслительных операций по систематизации</a:t>
            </a:r>
          </a:p>
          <a:p>
            <a:pPr marL="82296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42900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https://jlproj.org/this_bibl/cases/introd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-   </a:t>
            </a:r>
            <a:r>
              <a:rPr lang="ru-RU" sz="2000" dirty="0">
                <a:latin typeface="Book Antiqua" panose="02040602050305030304" pitchFamily="18" charset="0"/>
              </a:rPr>
              <a:t>Кейсы: изучаем признаки с детьми , мультимедиа лекция о том, как и зачем </a:t>
            </a:r>
            <a:r>
              <a:rPr lang="ru-RU" sz="2000" dirty="0" err="1">
                <a:latin typeface="Book Antiqua" panose="02040602050305030304" pitchFamily="18" charset="0"/>
              </a:rPr>
              <a:t>триз</a:t>
            </a:r>
            <a:r>
              <a:rPr lang="ru-RU" sz="2000" dirty="0">
                <a:latin typeface="Book Antiqua" panose="02040602050305030304" pitchFamily="18" charset="0"/>
              </a:rPr>
              <a:t>-педагог работает с признаками, зачем это нужно и что даёт</a:t>
            </a:r>
          </a:p>
        </p:txBody>
      </p:sp>
    </p:spTree>
    <p:extLst>
      <p:ext uri="{BB962C8B-B14F-4D97-AF65-F5344CB8AC3E}">
        <p14:creationId xmlns:p14="http://schemas.microsoft.com/office/powerpoint/2010/main" val="586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965" y="212447"/>
            <a:ext cx="6408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jlproj.org/this_bibl/leaves.pdf</a:t>
            </a:r>
            <a:r>
              <a:rPr lang="ru-RU" dirty="0" smtClean="0"/>
              <a:t> - </a:t>
            </a:r>
            <a:r>
              <a:rPr lang="ru-RU" dirty="0" err="1" smtClean="0"/>
              <a:t>Проблемно­ориентированное</a:t>
            </a:r>
            <a:r>
              <a:rPr lang="ru-RU" dirty="0" smtClean="0"/>
              <a:t> обучение на базе  ОТСМ­ТРИЗ  </a:t>
            </a:r>
            <a:r>
              <a:rPr lang="ru-RU" dirty="0"/>
              <a:t>Система проектных работ для начальной </a:t>
            </a:r>
            <a:r>
              <a:rPr lang="ru-RU" dirty="0" smtClean="0"/>
              <a:t>школы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9685" y="371703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jlproj.org/this_bibl/leaves.pdf</a:t>
            </a:r>
            <a:r>
              <a:rPr lang="ru-RU" dirty="0" smtClean="0"/>
              <a:t> Система</a:t>
            </a:r>
            <a:r>
              <a:rPr lang="ru-RU" dirty="0"/>
              <a:t> проектных работ для начальной школы. Комплексный  проект «Листья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5964" y="1731219"/>
            <a:ext cx="7654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otsm-triz.ru/pl/teach/control/lesson/view?id=25387149&amp;editMode=0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Фильм </a:t>
            </a:r>
            <a:r>
              <a:rPr lang="ru-RU" dirty="0" smtClean="0"/>
              <a:t>«Алгоритм изобретения», </a:t>
            </a:r>
            <a:r>
              <a:rPr lang="ru-RU" dirty="0"/>
              <a:t>1974 г.</a:t>
            </a:r>
          </a:p>
          <a:p>
            <a:r>
              <a:rPr lang="ru-RU" dirty="0"/>
              <a:t>Первый фильм о методе </a:t>
            </a:r>
            <a:r>
              <a:rPr lang="ru-RU" dirty="0" err="1"/>
              <a:t>Альтшуллера</a:t>
            </a:r>
            <a:r>
              <a:rPr lang="ru-RU" dirty="0"/>
              <a:t> и о самом авторе</a:t>
            </a:r>
          </a:p>
        </p:txBody>
      </p:sp>
    </p:spTree>
    <p:extLst>
      <p:ext uri="{BB962C8B-B14F-4D97-AF65-F5344CB8AC3E}">
        <p14:creationId xmlns:p14="http://schemas.microsoft.com/office/powerpoint/2010/main" val="21168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Достоинства </a:t>
            </a:r>
            <a:r>
              <a:rPr lang="ru-RU" dirty="0" err="1"/>
              <a:t>квестов</a:t>
            </a:r>
            <a:r>
              <a:rPr lang="ru-RU" dirty="0"/>
              <a:t> для детей дошкольного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 fontScale="32500" lnSpcReduction="20000"/>
          </a:bodyPr>
          <a:lstStyle/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8.В ходе реализации </a:t>
            </a:r>
            <a:r>
              <a:rPr lang="ru-RU" sz="55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квест</a:t>
            </a: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-игры можно естественным образом осуществлять интеграцию образовательных областей, комбинировать разные виды детской деятельности и формы работы с детьми, решать образовательные задачи в совместной деятельности взрослого и детей, самостоятельной деятельности дошкольника, активного взаимодействия с семьями воспитанников.</a:t>
            </a:r>
          </a:p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9.Создаются комфортные условия обучения, при которых каждый ребёнок чувствует свою успешность, интеллектуальную состоятельность, что делает продуктивным сам процесс обучения.</a:t>
            </a:r>
          </a:p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10.Возможность введения в игру разнообразных заданий позволяет не только решать бесчисленное множество интеллектуальных и творческих задач, но и превращает каждый </a:t>
            </a:r>
            <a:r>
              <a:rPr lang="ru-RU" sz="55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квест</a:t>
            </a: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 в уникальный продукт.</a:t>
            </a:r>
          </a:p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11.Приобретённый в ходе игры поисково-познавательный опыт дети-дошкольники смогут эффективно использовать в процессе обучения в школе.</a:t>
            </a:r>
          </a:p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12.Возможность интерактивной работы с родителями. Активное вовлечение семей воспитанников в образовательную деятельность ДОО является одним из современных требований.</a:t>
            </a:r>
          </a:p>
          <a:p>
            <a:pPr marL="0" indent="450850">
              <a:buNone/>
            </a:pP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13.Проведение </a:t>
            </a:r>
            <a:r>
              <a:rPr lang="ru-RU" sz="55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квест</a:t>
            </a: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-игр создаёт условия для установления доброжелательных, дружеских взаимоотношений между родителями, детьми и педагогами, а также для обмена опытом воспитания и организации </a:t>
            </a:r>
            <a:r>
              <a:rPr lang="ru-RU" sz="55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квестов</a:t>
            </a:r>
            <a:r>
              <a:rPr lang="ru-RU" sz="55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  <a:ea typeface="+mj-ea"/>
                <a:cs typeface="+mj-cs"/>
              </a:rPr>
              <a:t> в семье.</a:t>
            </a:r>
          </a:p>
          <a:p>
            <a:pPr marL="0" indent="450850">
              <a:buNone/>
            </a:pP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7555839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358321"/>
            <a:ext cx="711605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err="1">
                <a:latin typeface="Book Antiqua" pitchFamily="18" charset="0"/>
              </a:rPr>
              <a:t>Cмысл</a:t>
            </a:r>
            <a:r>
              <a:rPr lang="ru-RU" sz="4000" b="1" cap="all" dirty="0">
                <a:latin typeface="Book Antiqua" pitchFamily="18" charset="0"/>
              </a:rPr>
              <a:t> функциональной грамотности – привести детей к успеху в жизни</a:t>
            </a:r>
          </a:p>
        </p:txBody>
      </p:sp>
    </p:spTree>
    <p:extLst>
      <p:ext uri="{BB962C8B-B14F-4D97-AF65-F5344CB8AC3E}">
        <p14:creationId xmlns:p14="http://schemas.microsoft.com/office/powerpoint/2010/main" val="62249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280035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3203575" y="1268413"/>
            <a:ext cx="547211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Учебное пособие  создано на основе моделей общей теории сильного мышления (ОТСМ, автор Н. Хоменко), теории решения изобретательских задач (ТРИЗ, автор Г. Альтшуллер) и методов развития творческого воображения (мировой фонд) для решения задач поставленных Федеральным государственным стандартом дошкольного образования. Ключевым показателем эффективности работы по ОТСМ–ТРИЗ является то, что дети к концу дошкольного возраста усваивают СПОСОБЫ творческого мышления, воображения и создания речевых продуктов.  Активные методы формирования этих навыков были адаптированы и прошли многолетнюю успешную апробацию в более чем пятидесяти дошкольных учреждений России и Беларуси. Рекомендуется к использованию педагогами ДОУ</a:t>
            </a:r>
          </a:p>
        </p:txBody>
      </p:sp>
    </p:spTree>
    <p:extLst>
      <p:ext uri="{BB962C8B-B14F-4D97-AF65-F5344CB8AC3E}">
        <p14:creationId xmlns:p14="http://schemas.microsoft.com/office/powerpoint/2010/main" val="161247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2858</Words>
  <Application>Microsoft Office PowerPoint</Application>
  <PresentationFormat>Экран (4:3)</PresentationFormat>
  <Paragraphs>454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Солнцестояние</vt:lpstr>
      <vt:lpstr>Сочинение</vt:lpstr>
      <vt:lpstr>1_Солнцестояние</vt:lpstr>
      <vt:lpstr>Трек</vt:lpstr>
      <vt:lpstr>Преподаватель кафедры ДО, НИПКиПРО Плевако Лариса Александровна</vt:lpstr>
      <vt:lpstr>Что такое современное образование?</vt:lpstr>
      <vt:lpstr>Функциональная  грамотность </vt:lpstr>
      <vt:lpstr>развивающие образовательные технологии, такие как: </vt:lpstr>
      <vt:lpstr>Презентация PowerPoint</vt:lpstr>
      <vt:lpstr>Достоинства квестов для детей дошкольного возраста</vt:lpstr>
      <vt:lpstr>Достоинства квестов для детей дошкольного возраста</vt:lpstr>
      <vt:lpstr>Cмысл функциональной грамотности – привести детей к успеху в жизни</vt:lpstr>
      <vt:lpstr>Презентация PowerPoint</vt:lpstr>
      <vt:lpstr>Формирование мыслительных операций на основе дихотомии.</vt:lpstr>
      <vt:lpstr>Виды пространственной «Да-Нет»:</vt:lpstr>
      <vt:lpstr>Тренинги решают задачи освоения детьми разных видов пространства, которые можно разделить  в зависимости от местонахождения объекта:</vt:lpstr>
      <vt:lpstr>Объемная  игра «Да-Нет»</vt:lpstr>
      <vt:lpstr>Презентация PowerPoint</vt:lpstr>
      <vt:lpstr>Формирование основ диалектического мышления  (работа с противоречиями)</vt:lpstr>
      <vt:lpstr>Развитие   мышления   невозможно  без  формирования  умственных  операций:  </vt:lpstr>
      <vt:lpstr>При обучении детей дошкольного возраста работе с противоречием ставятся задачи:</vt:lpstr>
      <vt:lpstr>Правила работы с проблемами в литературных произведениях: </vt:lpstr>
      <vt:lpstr>Рекомендуемая литература:</vt:lpstr>
      <vt:lpstr>Установление  причинно-следственных связей.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 Этап. Принцип обратной связи</vt:lpstr>
      <vt:lpstr>Презентация PowerPoint</vt:lpstr>
      <vt:lpstr>Обучение детей  типовым приёмам фантазирования.</vt:lpstr>
      <vt:lpstr>Приемы типового фантазирования</vt:lpstr>
      <vt:lpstr>Презентация PowerPoint</vt:lpstr>
      <vt:lpstr>Презентация PowerPoint</vt:lpstr>
      <vt:lpstr>Рекомендуемая литература:</vt:lpstr>
      <vt:lpstr>Формирование основ системного мышления на основе  «Системного оператора»</vt:lpstr>
      <vt:lpstr>Презентация PowerPoint</vt:lpstr>
      <vt:lpstr>Презентация PowerPoint</vt:lpstr>
      <vt:lpstr>Система это рассматриваемый объект   </vt:lpstr>
      <vt:lpstr> Девяти экранная схема  (минимальный алгоритм) Позволяет организовать мышление человека и сформировать отношение к любому объекту как к системе   </vt:lpstr>
      <vt:lpstr>Система – это некий объект, который находится в центре рассмотрения в настоящее время. Функция – ограниченную область эффективного использования данного объекта.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литература:</vt:lpstr>
      <vt:lpstr>Формирование предпосылок основ инженерного мышления старших дошкольников на основе LEGO WeDo конструктора, в процессе знакомства с Duplo, Arhitectoty.</vt:lpstr>
      <vt:lpstr>Презентация PowerPoint</vt:lpstr>
      <vt:lpstr>Инженерное мышление – это специальное, профессиональное мышление, направленное на разработку, создание и эксплуатацию новой высокопроизводительной, надёжной, безопасной и эстетической техники, на разработку и внедрение прогрессивной технологии, на повышение качества продукции и уровня организации производства.</vt:lpstr>
      <vt:lpstr>При обучении детей дошкольного возраста работе с противоречием ставятся задачи:</vt:lpstr>
      <vt:lpstr>Признаки предынженерного мышления:  </vt:lpstr>
      <vt:lpstr>Игровой набор «Дары Фрёбеля»</vt:lpstr>
      <vt:lpstr>Презентация PowerPoint</vt:lpstr>
      <vt:lpstr>Презентация PowerPoint</vt:lpstr>
      <vt:lpstr>Матрица —объект, записываемый в виде прямоугольной таблицы элементов кольца или поля, которая представляет собой совокупность строк и столбцов...</vt:lpstr>
      <vt:lpstr>Работа с матрицей</vt:lpstr>
      <vt:lpstr>Организация проектной деятельности с детьми</vt:lpstr>
      <vt:lpstr>Презентация PowerPoint</vt:lpstr>
      <vt:lpstr>     I этап  Постановка проблемы  </vt:lpstr>
      <vt:lpstr>     II этап   Сбор копилки или копилок.   </vt:lpstr>
      <vt:lpstr>       </vt:lpstr>
      <vt:lpstr>VI этап   Составление модели. </vt:lpstr>
      <vt:lpstr>Рекомендуемая литература: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Oxana Chechulina</cp:lastModifiedBy>
  <cp:revision>99</cp:revision>
  <dcterms:created xsi:type="dcterms:W3CDTF">2019-03-12T14:49:53Z</dcterms:created>
  <dcterms:modified xsi:type="dcterms:W3CDTF">2021-04-08T07:37:40Z</dcterms:modified>
</cp:coreProperties>
</file>